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18" r:id="rId3"/>
    <p:sldId id="258" r:id="rId4"/>
    <p:sldId id="259" r:id="rId5"/>
    <p:sldId id="265" r:id="rId6"/>
    <p:sldId id="285" r:id="rId7"/>
    <p:sldId id="261" r:id="rId8"/>
    <p:sldId id="291" r:id="rId9"/>
    <p:sldId id="292" r:id="rId10"/>
    <p:sldId id="279" r:id="rId11"/>
    <p:sldId id="272" r:id="rId12"/>
    <p:sldId id="270" r:id="rId13"/>
    <p:sldId id="280" r:id="rId14"/>
    <p:sldId id="282" r:id="rId15"/>
    <p:sldId id="281" r:id="rId16"/>
    <p:sldId id="283" r:id="rId17"/>
    <p:sldId id="271" r:id="rId18"/>
    <p:sldId id="284" r:id="rId19"/>
    <p:sldId id="286" r:id="rId20"/>
    <p:sldId id="287" r:id="rId21"/>
    <p:sldId id="288" r:id="rId22"/>
    <p:sldId id="289" r:id="rId23"/>
    <p:sldId id="322" r:id="rId24"/>
    <p:sldId id="290" r:id="rId25"/>
    <p:sldId id="293" r:id="rId26"/>
    <p:sldId id="305" r:id="rId27"/>
    <p:sldId id="294" r:id="rId28"/>
    <p:sldId id="295" r:id="rId29"/>
    <p:sldId id="297" r:id="rId30"/>
    <p:sldId id="296" r:id="rId31"/>
    <p:sldId id="298" r:id="rId32"/>
    <p:sldId id="299" r:id="rId33"/>
    <p:sldId id="300" r:id="rId34"/>
    <p:sldId id="301" r:id="rId35"/>
    <p:sldId id="304" r:id="rId36"/>
    <p:sldId id="307" r:id="rId37"/>
    <p:sldId id="306" r:id="rId38"/>
    <p:sldId id="303" r:id="rId39"/>
    <p:sldId id="310" r:id="rId40"/>
    <p:sldId id="308" r:id="rId41"/>
    <p:sldId id="309" r:id="rId42"/>
    <p:sldId id="311" r:id="rId43"/>
    <p:sldId id="312" r:id="rId44"/>
    <p:sldId id="314" r:id="rId45"/>
    <p:sldId id="320" r:id="rId46"/>
    <p:sldId id="321" r:id="rId47"/>
    <p:sldId id="319" r:id="rId48"/>
    <p:sldId id="317" r:id="rId49"/>
    <p:sldId id="315" r:id="rId50"/>
    <p:sldId id="27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14" autoAdjust="0"/>
    <p:restoredTop sz="74778" autoAdjust="0"/>
  </p:normalViewPr>
  <p:slideViewPr>
    <p:cSldViewPr snapToGrid="0">
      <p:cViewPr varScale="1">
        <p:scale>
          <a:sx n="52" d="100"/>
          <a:sy n="52" d="100"/>
        </p:scale>
        <p:origin x="1236" y="60"/>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DA0F6-A4F7-4282-8601-5D15C949EFBB}" type="datetimeFigureOut">
              <a:rPr lang="en-IE" smtClean="0"/>
              <a:t>27/10/2022</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A6B00D-3D7F-4E4A-8926-F4806F951281}" type="slidenum">
              <a:rPr lang="en-IE" smtClean="0"/>
              <a:t>‹#›</a:t>
            </a:fld>
            <a:endParaRPr lang="en-IE"/>
          </a:p>
        </p:txBody>
      </p:sp>
    </p:spTree>
    <p:extLst>
      <p:ext uri="{BB962C8B-B14F-4D97-AF65-F5344CB8AC3E}">
        <p14:creationId xmlns:p14="http://schemas.microsoft.com/office/powerpoint/2010/main" val="1458071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Note: This material deals with sensitive content relating to death and dying. In particular, any student affected directly or indirectly by cancer and/or the death of a loved one might find the material very sad. The religious</a:t>
            </a:r>
            <a:r>
              <a:rPr lang="en-IE" baseline="0" dirty="0"/>
              <a:t> education</a:t>
            </a:r>
            <a:r>
              <a:rPr lang="en-IE" dirty="0"/>
              <a:t> teacher will be best placed to decide how best to use it. Care should obviously be taken with students who have experienced the death of a loved one. Conversations can perhaps be had with these students </a:t>
            </a:r>
            <a:r>
              <a:rPr lang="en-IE" b="1" u="sng" dirty="0"/>
              <a:t>before</a:t>
            </a:r>
            <a:r>
              <a:rPr lang="en-IE" b="1" u="none" dirty="0"/>
              <a:t> </a:t>
            </a:r>
            <a:r>
              <a:rPr lang="en-IE" dirty="0"/>
              <a:t>the class to check that they are happy to participate. The religious education teacher will know how best to manage this sensitively.  </a:t>
            </a:r>
          </a:p>
          <a:p>
            <a:endParaRPr lang="en-IE" dirty="0"/>
          </a:p>
          <a:p>
            <a:r>
              <a:rPr lang="en-IE" dirty="0"/>
              <a:t>There are between three and five lessons here depending on how the material is used and adapted.  This material is for senior students but it could be reasonably adapted for junior classes.  </a:t>
            </a:r>
          </a:p>
          <a:p>
            <a:endParaRPr lang="en-IE" dirty="0"/>
          </a:p>
          <a:p>
            <a:r>
              <a:rPr lang="en-IE" dirty="0"/>
              <a:t>The three parts to the PowerPoint are as follows:</a:t>
            </a:r>
          </a:p>
          <a:p>
            <a:pPr marL="171450" indent="-171450">
              <a:buFontTx/>
              <a:buChar char="-"/>
            </a:pPr>
            <a:r>
              <a:rPr lang="en-IE" dirty="0"/>
              <a:t>The value of life</a:t>
            </a:r>
          </a:p>
          <a:p>
            <a:pPr marL="171450" indent="-171450">
              <a:buFontTx/>
              <a:buChar char="-"/>
            </a:pPr>
            <a:r>
              <a:rPr lang="en-IE" dirty="0"/>
              <a:t>The importance of community in dying</a:t>
            </a:r>
          </a:p>
          <a:p>
            <a:pPr marL="171450" indent="-171450">
              <a:buFontTx/>
              <a:buChar char="-"/>
            </a:pPr>
            <a:r>
              <a:rPr lang="en-IE" dirty="0"/>
              <a:t>What Christians believe about hope and dying</a:t>
            </a:r>
          </a:p>
        </p:txBody>
      </p:sp>
      <p:sp>
        <p:nvSpPr>
          <p:cNvPr id="4" name="Slide Number Placeholder 3"/>
          <p:cNvSpPr>
            <a:spLocks noGrp="1"/>
          </p:cNvSpPr>
          <p:nvPr>
            <p:ph type="sldNum" sz="quarter" idx="5"/>
          </p:nvPr>
        </p:nvSpPr>
        <p:spPr/>
        <p:txBody>
          <a:bodyPr/>
          <a:lstStyle/>
          <a:p>
            <a:fld id="{A6A6B00D-3D7F-4E4A-8926-F4806F951281}" type="slidenum">
              <a:rPr lang="en-IE" smtClean="0"/>
              <a:t>1</a:t>
            </a:fld>
            <a:endParaRPr lang="en-IE"/>
          </a:p>
        </p:txBody>
      </p:sp>
    </p:spTree>
    <p:extLst>
      <p:ext uri="{BB962C8B-B14F-4D97-AF65-F5344CB8AC3E}">
        <p14:creationId xmlns:p14="http://schemas.microsoft.com/office/powerpoint/2010/main" val="696603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3</a:t>
            </a:fld>
            <a:endParaRPr lang="en-IE"/>
          </a:p>
        </p:txBody>
      </p:sp>
    </p:spTree>
    <p:extLst>
      <p:ext uri="{BB962C8B-B14F-4D97-AF65-F5344CB8AC3E}">
        <p14:creationId xmlns:p14="http://schemas.microsoft.com/office/powerpoint/2010/main" val="598998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Introduce the concept of mortality – i.e. that from the moment we are conceived and then born, we are going to die.</a:t>
            </a:r>
            <a:r>
              <a:rPr lang="en-IE" baseline="0" dirty="0"/>
              <a:t> </a:t>
            </a:r>
            <a:r>
              <a:rPr lang="en-IE" dirty="0"/>
              <a:t>This doesn’t have to be depressing. In fact, a lot of writers and thinkers believe it can actually make you appreciate and love your life more. Let’s see how.</a:t>
            </a:r>
          </a:p>
        </p:txBody>
      </p:sp>
      <p:sp>
        <p:nvSpPr>
          <p:cNvPr id="4" name="Slide Number Placeholder 3"/>
          <p:cNvSpPr>
            <a:spLocks noGrp="1"/>
          </p:cNvSpPr>
          <p:nvPr>
            <p:ph type="sldNum" sz="quarter" idx="5"/>
          </p:nvPr>
        </p:nvSpPr>
        <p:spPr/>
        <p:txBody>
          <a:bodyPr/>
          <a:lstStyle/>
          <a:p>
            <a:fld id="{A6A6B00D-3D7F-4E4A-8926-F4806F951281}" type="slidenum">
              <a:rPr lang="en-IE" smtClean="0"/>
              <a:t>7</a:t>
            </a:fld>
            <a:endParaRPr lang="en-IE"/>
          </a:p>
        </p:txBody>
      </p:sp>
    </p:spTree>
    <p:extLst>
      <p:ext uri="{BB962C8B-B14F-4D97-AF65-F5344CB8AC3E}">
        <p14:creationId xmlns:p14="http://schemas.microsoft.com/office/powerpoint/2010/main" val="414023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0" i="0" dirty="0">
                <a:effectLst/>
                <a:latin typeface="Roboto" panose="02000000000000000000" pitchFamily="2" charset="0"/>
              </a:rPr>
              <a:t>Paul Kalanithi was a young and very gifted brain surgeon and writer. He was married to Lucy, and they had a daughter called Cady. He wrote a book called </a:t>
            </a:r>
            <a:r>
              <a:rPr lang="en-IE" b="0" i="1" dirty="0">
                <a:effectLst/>
                <a:latin typeface="Roboto" panose="02000000000000000000" pitchFamily="2" charset="0"/>
              </a:rPr>
              <a:t>When Breath Becomes Air</a:t>
            </a:r>
            <a:r>
              <a:rPr lang="en-IE" b="0" i="0" dirty="0">
                <a:effectLst/>
                <a:latin typeface="Roboto" panose="02000000000000000000" pitchFamily="2" charset="0"/>
              </a:rPr>
              <a:t>. The book was published following his death</a:t>
            </a:r>
            <a:r>
              <a:rPr lang="en-IE" b="0" i="0" baseline="0" dirty="0">
                <a:effectLst/>
                <a:latin typeface="Roboto" panose="02000000000000000000" pitchFamily="2" charset="0"/>
              </a:rPr>
              <a:t> at</a:t>
            </a:r>
            <a:r>
              <a:rPr lang="en-IE" b="0" i="0" dirty="0">
                <a:effectLst/>
                <a:latin typeface="Roboto" panose="02000000000000000000" pitchFamily="2" charset="0"/>
              </a:rPr>
              <a:t> age 37.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i="0" dirty="0">
              <a:effectLst/>
              <a:latin typeface="Roboto" panose="02000000000000000000" pitchFamily="2" charset="0"/>
            </a:endParaRPr>
          </a:p>
          <a:p>
            <a:pPr algn="l"/>
            <a:r>
              <a:rPr lang="en-GB" b="0" i="0" dirty="0">
                <a:solidFill>
                  <a:srgbClr val="202122"/>
                </a:solidFill>
                <a:effectLst/>
                <a:latin typeface="Arial" panose="020B0604020202020204" pitchFamily="34" charset="0"/>
              </a:rPr>
              <a:t>Although Kalanithi was raised as a Christian, he turned away from the faith in his teens and twenties. However, he retained ‘the central values of Christianity – sacrifice, redemption, forgiveness’ and returned to Christianity later in his life.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i="0"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b="0" i="0" dirty="0">
                <a:effectLst/>
                <a:latin typeface="Roboto" panose="02000000000000000000" pitchFamily="2" charset="0"/>
              </a:rPr>
              <a:t>Here is a trailer for the book. We’ll discuss two of the quotations that you’ll see here when we’re finished.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i="0"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b="0" i="0" dirty="0">
                <a:effectLst/>
                <a:latin typeface="Roboto" panose="02000000000000000000" pitchFamily="2" charset="0"/>
              </a:rPr>
              <a:t>The link to the video is  https://www.youtube.com/watch?v=aetY_zS7Q6M </a:t>
            </a: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8</a:t>
            </a:fld>
            <a:endParaRPr lang="en-IE"/>
          </a:p>
        </p:txBody>
      </p:sp>
    </p:spTree>
    <p:extLst>
      <p:ext uri="{BB962C8B-B14F-4D97-AF65-F5344CB8AC3E}">
        <p14:creationId xmlns:p14="http://schemas.microsoft.com/office/powerpoint/2010/main" val="230386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Invite students,</a:t>
            </a:r>
            <a:r>
              <a:rPr lang="en-IE" baseline="0" dirty="0"/>
              <a:t> in pairs, </a:t>
            </a:r>
            <a:r>
              <a:rPr lang="en-IE" dirty="0"/>
              <a:t>to discuss either of these two quotations. Ask them to write down what the quotation means to them.</a:t>
            </a:r>
          </a:p>
          <a:p>
            <a:endParaRPr lang="en-IE" dirty="0"/>
          </a:p>
          <a:p>
            <a:r>
              <a:rPr lang="en-IE" dirty="0"/>
              <a:t>Then discuss the quotations together as a class.</a:t>
            </a:r>
          </a:p>
          <a:p>
            <a:endParaRPr lang="en-IE" dirty="0"/>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9</a:t>
            </a:fld>
            <a:endParaRPr lang="en-IE"/>
          </a:p>
        </p:txBody>
      </p:sp>
    </p:spTree>
    <p:extLst>
      <p:ext uri="{BB962C8B-B14F-4D97-AF65-F5344CB8AC3E}">
        <p14:creationId xmlns:p14="http://schemas.microsoft.com/office/powerpoint/2010/main" val="1040640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So death can teach us how to live our lives to the fullest. What does that mean to you?</a:t>
            </a:r>
          </a:p>
          <a:p>
            <a:endParaRPr lang="en-IE" dirty="0"/>
          </a:p>
          <a:p>
            <a:r>
              <a:rPr lang="en-IE" dirty="0"/>
              <a:t>Introduce the idea of a ‘bucket list’.  </a:t>
            </a:r>
          </a:p>
          <a:p>
            <a:endParaRPr lang="en-IE" dirty="0"/>
          </a:p>
          <a:p>
            <a:r>
              <a:rPr lang="en-IE" dirty="0"/>
              <a:t>Discuss the</a:t>
            </a:r>
            <a:r>
              <a:rPr lang="en-IE" baseline="0" dirty="0"/>
              <a:t> bucket</a:t>
            </a:r>
            <a:r>
              <a:rPr lang="en-IE" dirty="0"/>
              <a:t> list on the slide. Which of these things would be important to you? What isn’t there that would be important to you to do or to achieve?</a:t>
            </a:r>
          </a:p>
        </p:txBody>
      </p:sp>
      <p:sp>
        <p:nvSpPr>
          <p:cNvPr id="4" name="Slide Number Placeholder 3"/>
          <p:cNvSpPr>
            <a:spLocks noGrp="1"/>
          </p:cNvSpPr>
          <p:nvPr>
            <p:ph type="sldNum" sz="quarter" idx="5"/>
          </p:nvPr>
        </p:nvSpPr>
        <p:spPr/>
        <p:txBody>
          <a:bodyPr/>
          <a:lstStyle/>
          <a:p>
            <a:fld id="{A6A6B00D-3D7F-4E4A-8926-F4806F951281}" type="slidenum">
              <a:rPr lang="en-IE" smtClean="0"/>
              <a:t>10</a:t>
            </a:fld>
            <a:endParaRPr lang="en-IE"/>
          </a:p>
        </p:txBody>
      </p:sp>
    </p:spTree>
    <p:extLst>
      <p:ext uri="{BB962C8B-B14F-4D97-AF65-F5344CB8AC3E}">
        <p14:creationId xmlns:p14="http://schemas.microsoft.com/office/powerpoint/2010/main" val="3084036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Introduce this clip with information about Donal Walsh from http://donalwalshlivelife.org/?</a:t>
            </a:r>
            <a:r>
              <a:rPr lang="en-IE" dirty="0" err="1"/>
              <a:t>page_id</a:t>
            </a:r>
            <a:r>
              <a:rPr lang="en-IE" dirty="0"/>
              <a:t>=74. </a:t>
            </a:r>
          </a:p>
          <a:p>
            <a:endParaRPr lang="en-IE" dirty="0"/>
          </a:p>
          <a:p>
            <a:r>
              <a:rPr lang="en-IE" dirty="0"/>
              <a:t>(There is mention of suicide here, so it’s important to highlight that Donal’s message was that suicide wasn’t the answer. He died from cancer, a disease he fought. He wanted to live, but he also wanted to challenge young people in particular to really appreciate their lives.)</a:t>
            </a:r>
          </a:p>
          <a:p>
            <a:endParaRPr lang="en-IE" dirty="0"/>
          </a:p>
          <a:p>
            <a:r>
              <a:rPr lang="en-IE" dirty="0"/>
              <a:t>Video link is https://youtu.be/EHn8elFx5GM</a:t>
            </a:r>
          </a:p>
        </p:txBody>
      </p:sp>
      <p:sp>
        <p:nvSpPr>
          <p:cNvPr id="4" name="Slide Number Placeholder 3"/>
          <p:cNvSpPr>
            <a:spLocks noGrp="1"/>
          </p:cNvSpPr>
          <p:nvPr>
            <p:ph type="sldNum" sz="quarter" idx="5"/>
          </p:nvPr>
        </p:nvSpPr>
        <p:spPr/>
        <p:txBody>
          <a:bodyPr/>
          <a:lstStyle/>
          <a:p>
            <a:fld id="{A6A6B00D-3D7F-4E4A-8926-F4806F951281}" type="slidenum">
              <a:rPr lang="en-IE" smtClean="0"/>
              <a:t>13</a:t>
            </a:fld>
            <a:endParaRPr lang="en-IE"/>
          </a:p>
        </p:txBody>
      </p:sp>
    </p:spTree>
    <p:extLst>
      <p:ext uri="{BB962C8B-B14F-4D97-AF65-F5344CB8AC3E}">
        <p14:creationId xmlns:p14="http://schemas.microsoft.com/office/powerpoint/2010/main" val="198143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Depending on the group you might want to add this additional question to the discussion, “have you had any experiences in your life that has made you appreciate your life more and life in general more?”</a:t>
            </a:r>
          </a:p>
        </p:txBody>
      </p:sp>
      <p:sp>
        <p:nvSpPr>
          <p:cNvPr id="4" name="Slide Number Placeholder 3"/>
          <p:cNvSpPr>
            <a:spLocks noGrp="1"/>
          </p:cNvSpPr>
          <p:nvPr>
            <p:ph type="sldNum" sz="quarter" idx="5"/>
          </p:nvPr>
        </p:nvSpPr>
        <p:spPr/>
        <p:txBody>
          <a:bodyPr/>
          <a:lstStyle/>
          <a:p>
            <a:fld id="{A6A6B00D-3D7F-4E4A-8926-F4806F951281}" type="slidenum">
              <a:rPr lang="en-IE" smtClean="0"/>
              <a:t>15</a:t>
            </a:fld>
            <a:endParaRPr lang="en-IE"/>
          </a:p>
        </p:txBody>
      </p:sp>
    </p:spTree>
    <p:extLst>
      <p:ext uri="{BB962C8B-B14F-4D97-AF65-F5344CB8AC3E}">
        <p14:creationId xmlns:p14="http://schemas.microsoft.com/office/powerpoint/2010/main" val="3422677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As an alternative, you could give students the quotations to work on in pairs, asking students to organise the quotations in the order they find most appealing/affirming,</a:t>
            </a:r>
            <a:r>
              <a:rPr lang="en-IE" baseline="0" dirty="0"/>
              <a:t> </a:t>
            </a:r>
            <a:r>
              <a:rPr lang="en-IE" dirty="0"/>
              <a:t>most convincing or most challenging.</a:t>
            </a:r>
          </a:p>
        </p:txBody>
      </p:sp>
      <p:sp>
        <p:nvSpPr>
          <p:cNvPr id="4" name="Slide Number Placeholder 3"/>
          <p:cNvSpPr>
            <a:spLocks noGrp="1"/>
          </p:cNvSpPr>
          <p:nvPr>
            <p:ph type="sldNum" sz="quarter" idx="5"/>
          </p:nvPr>
        </p:nvSpPr>
        <p:spPr/>
        <p:txBody>
          <a:bodyPr/>
          <a:lstStyle/>
          <a:p>
            <a:fld id="{A6A6B00D-3D7F-4E4A-8926-F4806F951281}" type="slidenum">
              <a:rPr lang="en-IE" smtClean="0"/>
              <a:t>16</a:t>
            </a:fld>
            <a:endParaRPr lang="en-IE"/>
          </a:p>
        </p:txBody>
      </p:sp>
    </p:spTree>
    <p:extLst>
      <p:ext uri="{BB962C8B-B14F-4D97-AF65-F5344CB8AC3E}">
        <p14:creationId xmlns:p14="http://schemas.microsoft.com/office/powerpoint/2010/main" val="2794252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Again, sensitivity</a:t>
            </a:r>
            <a:r>
              <a:rPr lang="en-IE" baseline="0" dirty="0"/>
              <a:t> </a:t>
            </a:r>
            <a:r>
              <a:rPr lang="en-IE" dirty="0"/>
              <a:t>is required here for students. For students who have suffered recent bereavements it’s important that care is taken to prepare them for this material. Some students may wish to opt out of this part of the material.  </a:t>
            </a:r>
          </a:p>
        </p:txBody>
      </p:sp>
      <p:sp>
        <p:nvSpPr>
          <p:cNvPr id="4" name="Slide Number Placeholder 3"/>
          <p:cNvSpPr>
            <a:spLocks noGrp="1"/>
          </p:cNvSpPr>
          <p:nvPr>
            <p:ph type="sldNum" sz="quarter" idx="5"/>
          </p:nvPr>
        </p:nvSpPr>
        <p:spPr/>
        <p:txBody>
          <a:bodyPr/>
          <a:lstStyle/>
          <a:p>
            <a:fld id="{A6A6B00D-3D7F-4E4A-8926-F4806F951281}" type="slidenum">
              <a:rPr lang="en-IE" smtClean="0"/>
              <a:t>18</a:t>
            </a:fld>
            <a:endParaRPr lang="en-IE"/>
          </a:p>
        </p:txBody>
      </p:sp>
    </p:spTree>
    <p:extLst>
      <p:ext uri="{BB962C8B-B14F-4D97-AF65-F5344CB8AC3E}">
        <p14:creationId xmlns:p14="http://schemas.microsoft.com/office/powerpoint/2010/main" val="1721056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Spend some time discussing with students their own experiences of funerals</a:t>
            </a:r>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19</a:t>
            </a:fld>
            <a:endParaRPr lang="en-IE"/>
          </a:p>
        </p:txBody>
      </p:sp>
    </p:spTree>
    <p:extLst>
      <p:ext uri="{BB962C8B-B14F-4D97-AF65-F5344CB8AC3E}">
        <p14:creationId xmlns:p14="http://schemas.microsoft.com/office/powerpoint/2010/main" val="2717324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dirty="0"/>
              <a:t>Kevin </a:t>
            </a:r>
            <a:r>
              <a:rPr lang="en-IE" dirty="0" err="1"/>
              <a:t>Toolin</a:t>
            </a:r>
            <a:r>
              <a:rPr lang="en-IE" dirty="0"/>
              <a:t>, a writer describes his Irish father’s wake: https://</a:t>
            </a:r>
            <a:r>
              <a:rPr lang="en-IE" dirty="0" err="1"/>
              <a:t>www.youtube.com</a:t>
            </a:r>
            <a:r>
              <a:rPr lang="en-IE" dirty="0"/>
              <a:t>/</a:t>
            </a:r>
            <a:r>
              <a:rPr lang="en-IE" dirty="0" err="1"/>
              <a:t>watch?v</a:t>
            </a:r>
            <a:r>
              <a:rPr lang="en-IE" dirty="0"/>
              <a:t>=ALT8zbjnjkY</a:t>
            </a:r>
          </a:p>
          <a:p>
            <a:r>
              <a:rPr lang="en-IE" dirty="0"/>
              <a:t>  </a:t>
            </a:r>
          </a:p>
          <a:p>
            <a:r>
              <a:rPr lang="en-IE" dirty="0"/>
              <a:t>(There is one mild swear word in the opening minutes – good to maybe say this so that it doesn’t distract.)</a:t>
            </a:r>
          </a:p>
          <a:p>
            <a:r>
              <a:rPr lang="en-IE" dirty="0"/>
              <a:t/>
            </a:r>
            <a:br>
              <a:rPr lang="en-IE" dirty="0"/>
            </a:br>
            <a:r>
              <a:rPr lang="en-IE" dirty="0"/>
              <a:t>The questions that follow in the next slide can be given to students as a handout if </a:t>
            </a:r>
            <a:r>
              <a:rPr lang="en-IE"/>
              <a:t>you wish for </a:t>
            </a:r>
            <a:r>
              <a:rPr lang="en-IE" dirty="0"/>
              <a:t>them to complete while watching the video.</a:t>
            </a:r>
          </a:p>
          <a:p>
            <a:endParaRPr lang="en-IE" dirty="0"/>
          </a:p>
          <a:p>
            <a:r>
              <a:rPr lang="en-IE" dirty="0"/>
              <a:t>Video link is https://youtu.be/ALT8zbjnjkY </a:t>
            </a:r>
          </a:p>
        </p:txBody>
      </p:sp>
      <p:sp>
        <p:nvSpPr>
          <p:cNvPr id="4" name="Slide Number Placeholder 3"/>
          <p:cNvSpPr>
            <a:spLocks noGrp="1"/>
          </p:cNvSpPr>
          <p:nvPr>
            <p:ph type="sldNum" sz="quarter" idx="5"/>
          </p:nvPr>
        </p:nvSpPr>
        <p:spPr/>
        <p:txBody>
          <a:bodyPr/>
          <a:lstStyle/>
          <a:p>
            <a:fld id="{A6A6B00D-3D7F-4E4A-8926-F4806F951281}" type="slidenum">
              <a:rPr lang="en-IE" smtClean="0"/>
              <a:t>20</a:t>
            </a:fld>
            <a:endParaRPr lang="en-IE"/>
          </a:p>
        </p:txBody>
      </p:sp>
    </p:spTree>
    <p:extLst>
      <p:ext uri="{BB962C8B-B14F-4D97-AF65-F5344CB8AC3E}">
        <p14:creationId xmlns:p14="http://schemas.microsoft.com/office/powerpoint/2010/main" val="3562460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21</a:t>
            </a:fld>
            <a:endParaRPr lang="en-IE"/>
          </a:p>
        </p:txBody>
      </p:sp>
    </p:spTree>
    <p:extLst>
      <p:ext uri="{BB962C8B-B14F-4D97-AF65-F5344CB8AC3E}">
        <p14:creationId xmlns:p14="http://schemas.microsoft.com/office/powerpoint/2010/main" val="790718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22</a:t>
            </a:fld>
            <a:endParaRPr lang="en-IE"/>
          </a:p>
        </p:txBody>
      </p:sp>
    </p:spTree>
    <p:extLst>
      <p:ext uri="{BB962C8B-B14F-4D97-AF65-F5344CB8AC3E}">
        <p14:creationId xmlns:p14="http://schemas.microsoft.com/office/powerpoint/2010/main" val="264231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Obviously great care should be taken here in terms of the person chosen to share their experiences.</a:t>
            </a:r>
          </a:p>
          <a:p>
            <a:endParaRPr lang="en-IE" dirty="0"/>
          </a:p>
          <a:p>
            <a:r>
              <a:rPr lang="en-IE" dirty="0"/>
              <a:t>(It would of course be appropriate for the religious</a:t>
            </a:r>
            <a:r>
              <a:rPr lang="en-IE" baseline="0" dirty="0"/>
              <a:t> education</a:t>
            </a:r>
            <a:r>
              <a:rPr lang="en-IE" dirty="0"/>
              <a:t> teacher themselves to be interviewed should they feel comfortable. Another alternative might be to ask the local parish priest/school chaplain/curate to be interviewed about their experiences.)</a:t>
            </a:r>
          </a:p>
        </p:txBody>
      </p:sp>
      <p:sp>
        <p:nvSpPr>
          <p:cNvPr id="4" name="Slide Number Placeholder 3"/>
          <p:cNvSpPr>
            <a:spLocks noGrp="1"/>
          </p:cNvSpPr>
          <p:nvPr>
            <p:ph type="sldNum" sz="quarter" idx="5"/>
          </p:nvPr>
        </p:nvSpPr>
        <p:spPr/>
        <p:txBody>
          <a:bodyPr/>
          <a:lstStyle/>
          <a:p>
            <a:fld id="{A6A6B00D-3D7F-4E4A-8926-F4806F951281}" type="slidenum">
              <a:rPr lang="en-IE" smtClean="0"/>
              <a:t>23</a:t>
            </a:fld>
            <a:endParaRPr lang="en-IE"/>
          </a:p>
        </p:txBody>
      </p:sp>
    </p:spTree>
    <p:extLst>
      <p:ext uri="{BB962C8B-B14F-4D97-AF65-F5344CB8AC3E}">
        <p14:creationId xmlns:p14="http://schemas.microsoft.com/office/powerpoint/2010/main" val="2689540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Taken from https://</a:t>
            </a:r>
            <a:r>
              <a:rPr lang="en-IE" dirty="0" err="1"/>
              <a:t>www.youngminds.org.uk</a:t>
            </a:r>
            <a:r>
              <a:rPr lang="en-IE" dirty="0"/>
              <a:t>/young-person/my-feelings/grief-and-loss/.</a:t>
            </a:r>
          </a:p>
          <a:p>
            <a:endParaRPr lang="en-IE" dirty="0"/>
          </a:p>
          <a:p>
            <a:r>
              <a:rPr lang="en-IE" dirty="0"/>
              <a:t>This can be photocopied and shared. It can be used as a discussion tool within a group, or perhaps an extension idea might be for each student to engage with it personally in terms of ordering this advise into what they think is most important for someone grieving.</a:t>
            </a:r>
          </a:p>
          <a:p>
            <a:endParaRPr lang="en-IE" dirty="0"/>
          </a:p>
          <a:p>
            <a:r>
              <a:rPr lang="en-IE" dirty="0"/>
              <a:t>Note the final one: remember that life is for living.</a:t>
            </a:r>
          </a:p>
          <a:p>
            <a:endParaRPr lang="en-IE" dirty="0"/>
          </a:p>
          <a:p>
            <a:r>
              <a:rPr lang="en-IE" dirty="0"/>
              <a:t>Obviously it’s also important to remind the young people that help is available to them when and if they need it, currently or in the future.</a:t>
            </a:r>
          </a:p>
        </p:txBody>
      </p:sp>
      <p:sp>
        <p:nvSpPr>
          <p:cNvPr id="4" name="Slide Number Placeholder 3"/>
          <p:cNvSpPr>
            <a:spLocks noGrp="1"/>
          </p:cNvSpPr>
          <p:nvPr>
            <p:ph type="sldNum" sz="quarter" idx="5"/>
          </p:nvPr>
        </p:nvSpPr>
        <p:spPr/>
        <p:txBody>
          <a:bodyPr/>
          <a:lstStyle/>
          <a:p>
            <a:fld id="{A6A6B00D-3D7F-4E4A-8926-F4806F951281}" type="slidenum">
              <a:rPr lang="en-IE" smtClean="0"/>
              <a:t>24</a:t>
            </a:fld>
            <a:endParaRPr lang="en-IE"/>
          </a:p>
        </p:txBody>
      </p:sp>
    </p:spTree>
    <p:extLst>
      <p:ext uri="{BB962C8B-B14F-4D97-AF65-F5344CB8AC3E}">
        <p14:creationId xmlns:p14="http://schemas.microsoft.com/office/powerpoint/2010/main" val="1377567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25</a:t>
            </a:fld>
            <a:endParaRPr lang="en-IE"/>
          </a:p>
        </p:txBody>
      </p:sp>
    </p:spTree>
    <p:extLst>
      <p:ext uri="{BB962C8B-B14F-4D97-AF65-F5344CB8AC3E}">
        <p14:creationId xmlns:p14="http://schemas.microsoft.com/office/powerpoint/2010/main" val="3962461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We have seen how an awareness of our mortality can give us a rich appreciation of life.  </a:t>
            </a:r>
          </a:p>
          <a:p>
            <a:endParaRPr lang="en-IE" dirty="0"/>
          </a:p>
          <a:p>
            <a:r>
              <a:rPr lang="en-IE" dirty="0"/>
              <a:t>For people of faith – Christians, Muslims and Jews in particular – there is more to it than that. (Note that in Hinduism and Buddhism, suffering and death take on a different meaning. An interesting extension exercise might be in to invite students to compare the beliefs of the main monotheistic faiths with the beliefs about death and suffering found in Buddhism and Hinduism.)</a:t>
            </a:r>
          </a:p>
          <a:p>
            <a:endParaRPr lang="en-IE" dirty="0"/>
          </a:p>
          <a:p>
            <a:r>
              <a:rPr lang="en-IE" dirty="0"/>
              <a:t>In Christianity, the reason for our hope is twofold:</a:t>
            </a:r>
          </a:p>
          <a:p>
            <a:endParaRPr lang="en-IE" dirty="0"/>
          </a:p>
          <a:p>
            <a:pPr marL="171450" indent="-171450">
              <a:buFontTx/>
              <a:buChar char="-"/>
            </a:pPr>
            <a:r>
              <a:rPr lang="en-IE" dirty="0"/>
              <a:t>The importance of community</a:t>
            </a:r>
          </a:p>
          <a:p>
            <a:pPr marL="171450" indent="-171450">
              <a:buFontTx/>
              <a:buChar char="-"/>
            </a:pPr>
            <a:r>
              <a:rPr lang="en-IE" dirty="0"/>
              <a:t>Our faith in Jesus Christ</a:t>
            </a:r>
          </a:p>
          <a:p>
            <a:pPr marL="0" indent="0">
              <a:buFontTx/>
              <a:buNone/>
            </a:pPr>
            <a:endParaRPr lang="en-IE" dirty="0"/>
          </a:p>
          <a:p>
            <a:pPr marL="0" indent="0">
              <a:buFontTx/>
              <a:buNone/>
            </a:pPr>
            <a:r>
              <a:rPr lang="en-IE" dirty="0"/>
              <a:t>Or put simply, one anther and God.</a:t>
            </a:r>
          </a:p>
        </p:txBody>
      </p:sp>
      <p:sp>
        <p:nvSpPr>
          <p:cNvPr id="4" name="Slide Number Placeholder 3"/>
          <p:cNvSpPr>
            <a:spLocks noGrp="1"/>
          </p:cNvSpPr>
          <p:nvPr>
            <p:ph type="sldNum" sz="quarter" idx="5"/>
          </p:nvPr>
        </p:nvSpPr>
        <p:spPr/>
        <p:txBody>
          <a:bodyPr/>
          <a:lstStyle/>
          <a:p>
            <a:fld id="{A6A6B00D-3D7F-4E4A-8926-F4806F951281}" type="slidenum">
              <a:rPr lang="en-IE" smtClean="0"/>
              <a:t>27</a:t>
            </a:fld>
            <a:endParaRPr lang="en-IE"/>
          </a:p>
        </p:txBody>
      </p:sp>
    </p:spTree>
    <p:extLst>
      <p:ext uri="{BB962C8B-B14F-4D97-AF65-F5344CB8AC3E}">
        <p14:creationId xmlns:p14="http://schemas.microsoft.com/office/powerpoint/2010/main" val="418354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This is a fun but very affectionate take on the Bruno Mars song ‘Count on Me’.</a:t>
            </a:r>
          </a:p>
          <a:p>
            <a:endParaRPr lang="en-IE" dirty="0"/>
          </a:p>
          <a:p>
            <a:r>
              <a:rPr lang="en-IE" dirty="0"/>
              <a:t>As students listen to this song, ask them to write down the ways humans count on one another for help and support. (And not just in terms of death and grieving.)</a:t>
            </a:r>
          </a:p>
          <a:p>
            <a:endParaRPr lang="en-IE" dirty="0"/>
          </a:p>
          <a:p>
            <a:r>
              <a:rPr lang="en-IE" dirty="0"/>
              <a:t>Video link is https://youtu.be/h9O5_Q-oLrs</a:t>
            </a:r>
          </a:p>
        </p:txBody>
      </p:sp>
      <p:sp>
        <p:nvSpPr>
          <p:cNvPr id="4" name="Slide Number Placeholder 3"/>
          <p:cNvSpPr>
            <a:spLocks noGrp="1"/>
          </p:cNvSpPr>
          <p:nvPr>
            <p:ph type="sldNum" sz="quarter" idx="5"/>
          </p:nvPr>
        </p:nvSpPr>
        <p:spPr/>
        <p:txBody>
          <a:bodyPr/>
          <a:lstStyle/>
          <a:p>
            <a:fld id="{A6A6B00D-3D7F-4E4A-8926-F4806F951281}" type="slidenum">
              <a:rPr lang="en-IE" smtClean="0"/>
              <a:t>28</a:t>
            </a:fld>
            <a:endParaRPr lang="en-IE"/>
          </a:p>
        </p:txBody>
      </p:sp>
    </p:spTree>
    <p:extLst>
      <p:ext uri="{BB962C8B-B14F-4D97-AF65-F5344CB8AC3E}">
        <p14:creationId xmlns:p14="http://schemas.microsoft.com/office/powerpoint/2010/main" val="3199597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In our earlier work, we learned about three</a:t>
            </a:r>
            <a:r>
              <a:rPr lang="en-IE" baseline="0" dirty="0"/>
              <a:t> </a:t>
            </a:r>
            <a:r>
              <a:rPr lang="en-IE" dirty="0"/>
              <a:t>lives affected by cancer: </a:t>
            </a:r>
            <a:r>
              <a:rPr lang="en-IE" b="0" i="0" dirty="0">
                <a:effectLst/>
                <a:latin typeface="Roboto" panose="02000000000000000000" pitchFamily="2" charset="0"/>
              </a:rPr>
              <a:t>Paul Kalanithi, Donal Walsh and Kevin </a:t>
            </a:r>
            <a:r>
              <a:rPr lang="en-IE" b="0" i="0" dirty="0" err="1">
                <a:effectLst/>
                <a:latin typeface="Roboto" panose="02000000000000000000" pitchFamily="2" charset="0"/>
              </a:rPr>
              <a:t>Toolin’s</a:t>
            </a:r>
            <a:r>
              <a:rPr lang="en-IE" b="0" i="0" dirty="0">
                <a:effectLst/>
                <a:latin typeface="Roboto" panose="02000000000000000000" pitchFamily="2" charset="0"/>
              </a:rPr>
              <a:t> father.</a:t>
            </a:r>
          </a:p>
          <a:p>
            <a:endParaRPr lang="en-IE" b="0" i="0" dirty="0">
              <a:effectLst/>
              <a:latin typeface="Roboto" panose="02000000000000000000" pitchFamily="2" charset="0"/>
            </a:endParaRPr>
          </a:p>
          <a:p>
            <a:r>
              <a:rPr lang="en-IE" b="0" i="0" dirty="0">
                <a:effectLst/>
                <a:latin typeface="Roboto" panose="02000000000000000000" pitchFamily="2" charset="0"/>
              </a:rPr>
              <a:t>One movement is particularly important in Ireland in terms of caring for people affected by cancer – that is the hospice movement. Let’s read a little bit more about this organisation now.  (You can access information on the hospice movement from the</a:t>
            </a:r>
            <a:r>
              <a:rPr lang="en-IE" b="0" i="1" dirty="0">
                <a:effectLst/>
                <a:latin typeface="Roboto" panose="02000000000000000000" pitchFamily="2" charset="0"/>
              </a:rPr>
              <a:t> Irish Catholic Catechism for Adults</a:t>
            </a:r>
            <a:r>
              <a:rPr lang="en-IE" b="0" i="0" dirty="0">
                <a:effectLst/>
                <a:latin typeface="Roboto" panose="02000000000000000000" pitchFamily="2" charset="0"/>
              </a:rPr>
              <a:t>, pages 165–7 or online, whichever is easier).</a:t>
            </a:r>
          </a:p>
          <a:p>
            <a:endParaRPr lang="en-IE" b="0" i="0" dirty="0">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fld id="{A6A6B00D-3D7F-4E4A-8926-F4806F951281}" type="slidenum">
              <a:rPr lang="en-IE" smtClean="0"/>
              <a:t>30</a:t>
            </a:fld>
            <a:endParaRPr lang="en-IE"/>
          </a:p>
        </p:txBody>
      </p:sp>
    </p:spTree>
    <p:extLst>
      <p:ext uri="{BB962C8B-B14F-4D97-AF65-F5344CB8AC3E}">
        <p14:creationId xmlns:p14="http://schemas.microsoft.com/office/powerpoint/2010/main" val="16153970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In light of what we’ve learned so far, what kind of ‘love’ are we talking about here in terms of this bible quotation? What other words for ‘love’ could you put in here? (You can an app to do a word cloud here for this exercise.)</a:t>
            </a:r>
          </a:p>
        </p:txBody>
      </p:sp>
      <p:sp>
        <p:nvSpPr>
          <p:cNvPr id="4" name="Slide Number Placeholder 3"/>
          <p:cNvSpPr>
            <a:spLocks noGrp="1"/>
          </p:cNvSpPr>
          <p:nvPr>
            <p:ph type="sldNum" sz="quarter" idx="5"/>
          </p:nvPr>
        </p:nvSpPr>
        <p:spPr/>
        <p:txBody>
          <a:bodyPr/>
          <a:lstStyle/>
          <a:p>
            <a:fld id="{A6A6B00D-3D7F-4E4A-8926-F4806F951281}" type="slidenum">
              <a:rPr lang="en-IE" smtClean="0"/>
              <a:t>31</a:t>
            </a:fld>
            <a:endParaRPr lang="en-IE"/>
          </a:p>
        </p:txBody>
      </p:sp>
    </p:spTree>
    <p:extLst>
      <p:ext uri="{BB962C8B-B14F-4D97-AF65-F5344CB8AC3E}">
        <p14:creationId xmlns:p14="http://schemas.microsoft.com/office/powerpoint/2010/main" val="2189266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If you prefer to use a different voice e.g. an Irish person, you could use the story of Peter McVerry SJ: https://</a:t>
            </a:r>
            <a:r>
              <a:rPr lang="en-IE" dirty="0" err="1"/>
              <a:t>www.youtube.com</a:t>
            </a:r>
            <a:r>
              <a:rPr lang="en-IE" dirty="0"/>
              <a:t>/</a:t>
            </a:r>
            <a:r>
              <a:rPr lang="en-IE" dirty="0" err="1"/>
              <a:t>watch?v</a:t>
            </a:r>
            <a:r>
              <a:rPr lang="en-IE" dirty="0"/>
              <a:t>=bgPpwb2Clx4.</a:t>
            </a:r>
          </a:p>
          <a:p>
            <a:endParaRPr lang="en-IE" dirty="0"/>
          </a:p>
          <a:p>
            <a:r>
              <a:rPr lang="en-IE" dirty="0"/>
              <a:t>(A more challenging Peter McVerry clip can be found at https://</a:t>
            </a:r>
            <a:r>
              <a:rPr lang="en-IE" dirty="0" err="1"/>
              <a:t>www.youtube.com</a:t>
            </a:r>
            <a:r>
              <a:rPr lang="en-IE" dirty="0"/>
              <a:t>/</a:t>
            </a:r>
            <a:r>
              <a:rPr lang="en-IE" dirty="0" err="1"/>
              <a:t>watch?v</a:t>
            </a:r>
            <a:r>
              <a:rPr lang="en-IE" dirty="0"/>
              <a:t>=M-</a:t>
            </a:r>
            <a:r>
              <a:rPr lang="en-IE" dirty="0" err="1"/>
              <a:t>rGqTvzujI</a:t>
            </a:r>
            <a:r>
              <a:rPr lang="en-IE" dirty="0"/>
              <a:t>.)</a:t>
            </a: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33</a:t>
            </a:fld>
            <a:endParaRPr lang="en-IE"/>
          </a:p>
        </p:txBody>
      </p:sp>
    </p:spTree>
    <p:extLst>
      <p:ext uri="{BB962C8B-B14F-4D97-AF65-F5344CB8AC3E}">
        <p14:creationId xmlns:p14="http://schemas.microsoft.com/office/powerpoint/2010/main" val="3953229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Here you can provide examples of service in the life of your own school. (Insert your school crest as well as either a list of things your school does and/or pictures in the text box above.) Ask students for other examples from their wider community. You can link this to your vision/mission statement and school ethos as you see fit.</a:t>
            </a:r>
          </a:p>
          <a:p>
            <a:endParaRPr lang="en-IE" dirty="0"/>
          </a:p>
          <a:p>
            <a:r>
              <a:rPr lang="en-IE" dirty="0"/>
              <a:t>Paraphrasing John 10:10: ‘I have come that you might have life and have life in abundance.’  </a:t>
            </a:r>
          </a:p>
          <a:p>
            <a:endParaRPr lang="en-IE" dirty="0"/>
          </a:p>
          <a:p>
            <a:r>
              <a:rPr lang="en-IE" dirty="0"/>
              <a:t>In the Christian tradition, Jesus tells us that the meaning of our life is to serve others, especially those most in need of our help. This is our hope: that as a community we can support and help one another.</a:t>
            </a:r>
          </a:p>
          <a:p>
            <a:endParaRPr lang="en-IE" dirty="0"/>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34</a:t>
            </a:fld>
            <a:endParaRPr lang="en-IE"/>
          </a:p>
        </p:txBody>
      </p:sp>
    </p:spTree>
    <p:extLst>
      <p:ext uri="{BB962C8B-B14F-4D97-AF65-F5344CB8AC3E}">
        <p14:creationId xmlns:p14="http://schemas.microsoft.com/office/powerpoint/2010/main" val="2049522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This is an opportunity to reiterate the importance of service as that which gives us meaning as well as hope in our lives.</a:t>
            </a:r>
          </a:p>
        </p:txBody>
      </p:sp>
      <p:sp>
        <p:nvSpPr>
          <p:cNvPr id="4" name="Slide Number Placeholder 3"/>
          <p:cNvSpPr>
            <a:spLocks noGrp="1"/>
          </p:cNvSpPr>
          <p:nvPr>
            <p:ph type="sldNum" sz="quarter" idx="5"/>
          </p:nvPr>
        </p:nvSpPr>
        <p:spPr/>
        <p:txBody>
          <a:bodyPr/>
          <a:lstStyle/>
          <a:p>
            <a:fld id="{A6A6B00D-3D7F-4E4A-8926-F4806F951281}" type="slidenum">
              <a:rPr lang="en-IE" smtClean="0"/>
              <a:t>35</a:t>
            </a:fld>
            <a:endParaRPr lang="en-IE"/>
          </a:p>
        </p:txBody>
      </p:sp>
    </p:spTree>
    <p:extLst>
      <p:ext uri="{BB962C8B-B14F-4D97-AF65-F5344CB8AC3E}">
        <p14:creationId xmlns:p14="http://schemas.microsoft.com/office/powerpoint/2010/main" val="29238174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We turn now to the heart of Christian hope around death, that life is changed not ended (Preface I for the Dead, </a:t>
            </a:r>
            <a:r>
              <a:rPr lang="en-IE" i="1" dirty="0"/>
              <a:t>Roman Missal</a:t>
            </a:r>
            <a:r>
              <a:rPr lang="en-IE" dirty="0"/>
              <a:t> – 3</a:t>
            </a:r>
            <a:r>
              <a:rPr lang="en-IE" baseline="30000" dirty="0"/>
              <a:t>rd</a:t>
            </a:r>
            <a:r>
              <a:rPr lang="en-IE" dirty="0"/>
              <a:t> Typical Edition, 2011)</a:t>
            </a:r>
          </a:p>
          <a:p>
            <a:endParaRPr lang="en-IE" dirty="0"/>
          </a:p>
          <a:p>
            <a:r>
              <a:rPr lang="en-IE" dirty="0"/>
              <a:t>Discuss with students what they think this sentence means?</a:t>
            </a:r>
          </a:p>
          <a:p>
            <a:endParaRPr lang="en-IE" dirty="0"/>
          </a:p>
          <a:p>
            <a:r>
              <a:rPr lang="en-IE" dirty="0"/>
              <a:t>What do they think the image means? (It’s a picture of the stone outside Jesus’ burial chamber – moved to one side indicating Jesus’ resurrection.)</a:t>
            </a:r>
          </a:p>
          <a:p>
            <a:endParaRPr lang="en-IE" dirty="0"/>
          </a:p>
          <a:p>
            <a:r>
              <a:rPr lang="en-IE" dirty="0"/>
              <a:t>Note: These slides do not cover the following:</a:t>
            </a:r>
          </a:p>
          <a:p>
            <a:endParaRPr lang="en-IE" dirty="0"/>
          </a:p>
          <a:p>
            <a:pPr marL="171450" indent="-171450">
              <a:buFontTx/>
              <a:buChar char="-"/>
            </a:pPr>
            <a:r>
              <a:rPr lang="en-IE" dirty="0"/>
              <a:t>The resurrection of the</a:t>
            </a:r>
            <a:r>
              <a:rPr lang="en-IE" baseline="0" dirty="0"/>
              <a:t> b</a:t>
            </a:r>
            <a:r>
              <a:rPr lang="en-IE" dirty="0"/>
              <a:t>ody</a:t>
            </a:r>
          </a:p>
          <a:p>
            <a:pPr marL="171450" indent="-171450">
              <a:buFontTx/>
              <a:buChar char="-"/>
            </a:pPr>
            <a:r>
              <a:rPr lang="en-IE" dirty="0"/>
              <a:t>The last judgement</a:t>
            </a:r>
          </a:p>
          <a:p>
            <a:pPr marL="171450" indent="-171450">
              <a:buFontTx/>
              <a:buChar char="-"/>
            </a:pPr>
            <a:endParaRPr lang="en-IE" dirty="0"/>
          </a:p>
          <a:p>
            <a:pPr marL="0" indent="0">
              <a:buFontTx/>
              <a:buNone/>
            </a:pPr>
            <a:r>
              <a:rPr lang="en-IE" dirty="0"/>
              <a:t>More on these can be found very accessibly in the </a:t>
            </a:r>
            <a:r>
              <a:rPr lang="en-IE" i="1" dirty="0"/>
              <a:t>Irish Catholic Catechism for Adults</a:t>
            </a:r>
            <a:r>
              <a:rPr lang="en-IE" dirty="0"/>
              <a:t>, Chapter 13.</a:t>
            </a:r>
          </a:p>
        </p:txBody>
      </p:sp>
      <p:sp>
        <p:nvSpPr>
          <p:cNvPr id="4" name="Slide Number Placeholder 3"/>
          <p:cNvSpPr>
            <a:spLocks noGrp="1"/>
          </p:cNvSpPr>
          <p:nvPr>
            <p:ph type="sldNum" sz="quarter" idx="5"/>
          </p:nvPr>
        </p:nvSpPr>
        <p:spPr/>
        <p:txBody>
          <a:bodyPr/>
          <a:lstStyle/>
          <a:p>
            <a:fld id="{A6A6B00D-3D7F-4E4A-8926-F4806F951281}" type="slidenum">
              <a:rPr lang="en-IE" smtClean="0"/>
              <a:t>37</a:t>
            </a:fld>
            <a:endParaRPr lang="en-IE"/>
          </a:p>
        </p:txBody>
      </p:sp>
    </p:spTree>
    <p:extLst>
      <p:ext uri="{BB962C8B-B14F-4D97-AF65-F5344CB8AC3E}">
        <p14:creationId xmlns:p14="http://schemas.microsoft.com/office/powerpoint/2010/main" val="3823127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Here it is important of course to share the idea of divine judgement, but care is needed to ensure students also hear of God’s mercy.  The John of the Cross quotation captures this well.</a:t>
            </a:r>
          </a:p>
          <a:p>
            <a:endParaRPr lang="en-IE" dirty="0"/>
          </a:p>
          <a:p>
            <a:r>
              <a:rPr lang="en-IE" dirty="0"/>
              <a:t>Another alternative is to play the video in which Pope Francis consoles a young boy concerned about his father’s death. https://www.youtube.com/watch?v=zgJBJj2VPP4  (A longer version is available at https://www.youtube.com/watch?v=bRbUTfSds0U)  Teachers can exercise judgement here as to whether they wish to use this video or not.  There are subtitles as the Pope is speaking in Italian and this might not suit all students.  Also the young boy in the video is clearly upset and that might trigger discomfort or sorrow </a:t>
            </a:r>
            <a:r>
              <a:rPr lang="en-IE"/>
              <a:t>in students.</a:t>
            </a:r>
            <a:endParaRPr lang="en-IE" dirty="0"/>
          </a:p>
          <a:p>
            <a:endParaRPr lang="en-IE" dirty="0"/>
          </a:p>
          <a:p>
            <a:r>
              <a:rPr lang="en-IE" dirty="0"/>
              <a:t>How does this tie in with what we have already learned about community and serving others? In serving others, do we get a taste of what heaven is like? Why is this?</a:t>
            </a:r>
          </a:p>
        </p:txBody>
      </p:sp>
      <p:sp>
        <p:nvSpPr>
          <p:cNvPr id="4" name="Slide Number Placeholder 3"/>
          <p:cNvSpPr>
            <a:spLocks noGrp="1"/>
          </p:cNvSpPr>
          <p:nvPr>
            <p:ph type="sldNum" sz="quarter" idx="5"/>
          </p:nvPr>
        </p:nvSpPr>
        <p:spPr/>
        <p:txBody>
          <a:bodyPr/>
          <a:lstStyle/>
          <a:p>
            <a:fld id="{A6A6B00D-3D7F-4E4A-8926-F4806F951281}" type="slidenum">
              <a:rPr lang="en-IE" smtClean="0"/>
              <a:t>38</a:t>
            </a:fld>
            <a:endParaRPr lang="en-IE"/>
          </a:p>
        </p:txBody>
      </p:sp>
    </p:spTree>
    <p:extLst>
      <p:ext uri="{BB962C8B-B14F-4D97-AF65-F5344CB8AC3E}">
        <p14:creationId xmlns:p14="http://schemas.microsoft.com/office/powerpoint/2010/main" val="32455848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If time permits, allow for an art exercise.</a:t>
            </a:r>
          </a:p>
          <a:p>
            <a:endParaRPr lang="en-IE" dirty="0"/>
          </a:p>
          <a:p>
            <a:r>
              <a:rPr lang="en-IE" dirty="0"/>
              <a:t>If time is more limited, a general discussion in pairs/small groups would be also helpful.</a:t>
            </a:r>
          </a:p>
        </p:txBody>
      </p:sp>
      <p:sp>
        <p:nvSpPr>
          <p:cNvPr id="4" name="Slide Number Placeholder 3"/>
          <p:cNvSpPr>
            <a:spLocks noGrp="1"/>
          </p:cNvSpPr>
          <p:nvPr>
            <p:ph type="sldNum" sz="quarter" idx="5"/>
          </p:nvPr>
        </p:nvSpPr>
        <p:spPr/>
        <p:txBody>
          <a:bodyPr/>
          <a:lstStyle/>
          <a:p>
            <a:fld id="{A6A6B00D-3D7F-4E4A-8926-F4806F951281}" type="slidenum">
              <a:rPr lang="en-IE" smtClean="0"/>
              <a:t>39</a:t>
            </a:fld>
            <a:endParaRPr lang="en-IE"/>
          </a:p>
        </p:txBody>
      </p:sp>
    </p:spTree>
    <p:extLst>
      <p:ext uri="{BB962C8B-B14F-4D97-AF65-F5344CB8AC3E}">
        <p14:creationId xmlns:p14="http://schemas.microsoft.com/office/powerpoint/2010/main" val="29907680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Discuss what these two images are trying to tell us about what heaven is like.</a:t>
            </a:r>
          </a:p>
        </p:txBody>
      </p:sp>
      <p:sp>
        <p:nvSpPr>
          <p:cNvPr id="4" name="Slide Number Placeholder 3"/>
          <p:cNvSpPr>
            <a:spLocks noGrp="1"/>
          </p:cNvSpPr>
          <p:nvPr>
            <p:ph type="sldNum" sz="quarter" idx="5"/>
          </p:nvPr>
        </p:nvSpPr>
        <p:spPr/>
        <p:txBody>
          <a:bodyPr/>
          <a:lstStyle/>
          <a:p>
            <a:fld id="{A6A6B00D-3D7F-4E4A-8926-F4806F951281}" type="slidenum">
              <a:rPr lang="en-IE" smtClean="0"/>
              <a:t>40</a:t>
            </a:fld>
            <a:endParaRPr lang="en-IE"/>
          </a:p>
        </p:txBody>
      </p:sp>
    </p:spTree>
    <p:extLst>
      <p:ext uri="{BB962C8B-B14F-4D97-AF65-F5344CB8AC3E}">
        <p14:creationId xmlns:p14="http://schemas.microsoft.com/office/powerpoint/2010/main" val="4033347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Here it is obviously important to distinguish the difference between having a sense of heaven as a physical place and as a spiritual reality.</a:t>
            </a:r>
          </a:p>
        </p:txBody>
      </p:sp>
      <p:sp>
        <p:nvSpPr>
          <p:cNvPr id="4" name="Slide Number Placeholder 3"/>
          <p:cNvSpPr>
            <a:spLocks noGrp="1"/>
          </p:cNvSpPr>
          <p:nvPr>
            <p:ph type="sldNum" sz="quarter" idx="5"/>
          </p:nvPr>
        </p:nvSpPr>
        <p:spPr/>
        <p:txBody>
          <a:bodyPr/>
          <a:lstStyle/>
          <a:p>
            <a:fld id="{A6A6B00D-3D7F-4E4A-8926-F4806F951281}" type="slidenum">
              <a:rPr lang="en-IE" smtClean="0"/>
              <a:t>41</a:t>
            </a:fld>
            <a:endParaRPr lang="en-IE"/>
          </a:p>
        </p:txBody>
      </p:sp>
    </p:spTree>
    <p:extLst>
      <p:ext uri="{BB962C8B-B14F-4D97-AF65-F5344CB8AC3E}">
        <p14:creationId xmlns:p14="http://schemas.microsoft.com/office/powerpoint/2010/main" val="1405226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42</a:t>
            </a:fld>
            <a:endParaRPr lang="en-IE"/>
          </a:p>
        </p:txBody>
      </p:sp>
    </p:spTree>
    <p:extLst>
      <p:ext uri="{BB962C8B-B14F-4D97-AF65-F5344CB8AC3E}">
        <p14:creationId xmlns:p14="http://schemas.microsoft.com/office/powerpoint/2010/main" val="11313057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What might be helpful for people about this idea of resting in God?</a:t>
            </a:r>
          </a:p>
          <a:p>
            <a:endParaRPr lang="en-IE" dirty="0"/>
          </a:p>
          <a:p>
            <a:r>
              <a:rPr lang="en-IE" dirty="0"/>
              <a:t>Compare these images with your own image or ideas about heaven. What’s similar? What’s different?</a:t>
            </a:r>
          </a:p>
        </p:txBody>
      </p:sp>
      <p:sp>
        <p:nvSpPr>
          <p:cNvPr id="4" name="Slide Number Placeholder 3"/>
          <p:cNvSpPr>
            <a:spLocks noGrp="1"/>
          </p:cNvSpPr>
          <p:nvPr>
            <p:ph type="sldNum" sz="quarter" idx="5"/>
          </p:nvPr>
        </p:nvSpPr>
        <p:spPr/>
        <p:txBody>
          <a:bodyPr/>
          <a:lstStyle/>
          <a:p>
            <a:fld id="{A6A6B00D-3D7F-4E4A-8926-F4806F951281}" type="slidenum">
              <a:rPr lang="en-IE" smtClean="0"/>
              <a:t>43</a:t>
            </a:fld>
            <a:endParaRPr lang="en-IE"/>
          </a:p>
        </p:txBody>
      </p:sp>
    </p:spTree>
    <p:extLst>
      <p:ext uri="{BB962C8B-B14F-4D97-AF65-F5344CB8AC3E}">
        <p14:creationId xmlns:p14="http://schemas.microsoft.com/office/powerpoint/2010/main" val="8108741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44</a:t>
            </a:fld>
            <a:endParaRPr lang="en-IE"/>
          </a:p>
        </p:txBody>
      </p:sp>
    </p:spTree>
    <p:extLst>
      <p:ext uri="{BB962C8B-B14F-4D97-AF65-F5344CB8AC3E}">
        <p14:creationId xmlns:p14="http://schemas.microsoft.com/office/powerpoint/2010/main" val="9045469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Video link is https://www.youtube.com/watch?v=KlQDvdBMqYE</a:t>
            </a:r>
          </a:p>
        </p:txBody>
      </p:sp>
      <p:sp>
        <p:nvSpPr>
          <p:cNvPr id="4" name="Slide Number Placeholder 3"/>
          <p:cNvSpPr>
            <a:spLocks noGrp="1"/>
          </p:cNvSpPr>
          <p:nvPr>
            <p:ph type="sldNum" sz="quarter" idx="5"/>
          </p:nvPr>
        </p:nvSpPr>
        <p:spPr/>
        <p:txBody>
          <a:bodyPr/>
          <a:lstStyle/>
          <a:p>
            <a:fld id="{A6A6B00D-3D7F-4E4A-8926-F4806F951281}" type="slidenum">
              <a:rPr lang="en-IE" smtClean="0"/>
              <a:t>45</a:t>
            </a:fld>
            <a:endParaRPr lang="en-IE"/>
          </a:p>
        </p:txBody>
      </p:sp>
    </p:spTree>
    <p:extLst>
      <p:ext uri="{BB962C8B-B14F-4D97-AF65-F5344CB8AC3E}">
        <p14:creationId xmlns:p14="http://schemas.microsoft.com/office/powerpoint/2010/main" val="16876920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These can be answered in pairs!</a:t>
            </a:r>
          </a:p>
        </p:txBody>
      </p:sp>
      <p:sp>
        <p:nvSpPr>
          <p:cNvPr id="4" name="Slide Number Placeholder 3"/>
          <p:cNvSpPr>
            <a:spLocks noGrp="1"/>
          </p:cNvSpPr>
          <p:nvPr>
            <p:ph type="sldNum" sz="quarter" idx="5"/>
          </p:nvPr>
        </p:nvSpPr>
        <p:spPr/>
        <p:txBody>
          <a:bodyPr/>
          <a:lstStyle/>
          <a:p>
            <a:fld id="{A6A6B00D-3D7F-4E4A-8926-F4806F951281}" type="slidenum">
              <a:rPr lang="en-IE" smtClean="0"/>
              <a:t>46</a:t>
            </a:fld>
            <a:endParaRPr lang="en-IE"/>
          </a:p>
        </p:txBody>
      </p:sp>
    </p:spTree>
    <p:extLst>
      <p:ext uri="{BB962C8B-B14F-4D97-AF65-F5344CB8AC3E}">
        <p14:creationId xmlns:p14="http://schemas.microsoft.com/office/powerpoint/2010/main" val="5430748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47</a:t>
            </a:fld>
            <a:endParaRPr lang="en-IE"/>
          </a:p>
        </p:txBody>
      </p:sp>
    </p:spTree>
    <p:extLst>
      <p:ext uri="{BB962C8B-B14F-4D97-AF65-F5344CB8AC3E}">
        <p14:creationId xmlns:p14="http://schemas.microsoft.com/office/powerpoint/2010/main" val="32668822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Check in with students on learning intentions</a:t>
            </a:r>
          </a:p>
        </p:txBody>
      </p:sp>
      <p:sp>
        <p:nvSpPr>
          <p:cNvPr id="4" name="Slide Number Placeholder 3"/>
          <p:cNvSpPr>
            <a:spLocks noGrp="1"/>
          </p:cNvSpPr>
          <p:nvPr>
            <p:ph type="sldNum" sz="quarter" idx="5"/>
          </p:nvPr>
        </p:nvSpPr>
        <p:spPr/>
        <p:txBody>
          <a:bodyPr/>
          <a:lstStyle/>
          <a:p>
            <a:fld id="{A6A6B00D-3D7F-4E4A-8926-F4806F951281}" type="slidenum">
              <a:rPr lang="en-IE" smtClean="0"/>
              <a:t>48</a:t>
            </a:fld>
            <a:endParaRPr lang="en-IE"/>
          </a:p>
        </p:txBody>
      </p:sp>
    </p:spTree>
    <p:extLst>
      <p:ext uri="{BB962C8B-B14F-4D97-AF65-F5344CB8AC3E}">
        <p14:creationId xmlns:p14="http://schemas.microsoft.com/office/powerpoint/2010/main" val="39082215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50</a:t>
            </a:fld>
            <a:endParaRPr lang="en-IE"/>
          </a:p>
        </p:txBody>
      </p:sp>
    </p:spTree>
    <p:extLst>
      <p:ext uri="{BB962C8B-B14F-4D97-AF65-F5344CB8AC3E}">
        <p14:creationId xmlns:p14="http://schemas.microsoft.com/office/powerpoint/2010/main" val="2487842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33559-AF86-4056-B9D1-6124423349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D8B1133-F44F-4D40-8547-339AD6B8F3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10C2C6DC-9795-4421-8F41-66E06274D922}"/>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A0BDF039-A6D5-4B52-A806-0CB23AAFD0A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D189765-6492-42DC-BCA7-F00641945455}"/>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914417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B317F-ABB3-4829-97EF-C10142BEF0F8}"/>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05F22B7-317A-4082-B765-B01B840ACD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BD8DC27-EFC1-4F72-B128-3BC5526D08F6}"/>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26801CEC-1A50-4541-93E0-11EC82BEA3C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4964EDC-931B-4A06-B72D-2FBD6F1C1E01}"/>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450002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E89F-F6BE-41D0-9F7B-643CDF2752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D4E35EF7-302A-4768-BF86-6165CAE15A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3F0E49-823E-48D6-A880-4C8E7444C5F5}"/>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D3EBC862-09A2-431B-82F5-D86D9CDA5C0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3F61AD3-4DCB-4C48-BA3F-1A7B7387EE97}"/>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663346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743E9-9458-4954-B186-583DB61C452B}"/>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D002C0AC-2058-4FF4-9789-4C72E1AF97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5A43E2C8-CC27-4036-BA02-759F8758BA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4681A36B-8233-46BD-A940-A4AE4AB8112A}"/>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6" name="Footer Placeholder 5">
            <a:extLst>
              <a:ext uri="{FF2B5EF4-FFF2-40B4-BE49-F238E27FC236}">
                <a16:creationId xmlns:a16="http://schemas.microsoft.com/office/drawing/2014/main" id="{E54C12BB-E96D-4B3C-B583-F3FA9F877DA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CC50DD5B-FC10-4300-85E4-2B3830631D91}"/>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992946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A10DB-18B4-4AB2-9059-D24B2A2EACC0}"/>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FFE5EC9D-7A3D-40EA-9A3F-C5646378DA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240D92-A91E-4FE2-9D9E-4B4277AA93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CC766ECE-6AB4-4180-B63B-4300A8B972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3386D0-9D31-48DE-B04A-64A79AE5B2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EFA58C5D-C850-4C8D-9195-62CDD3C6B339}"/>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8" name="Footer Placeholder 7">
            <a:extLst>
              <a:ext uri="{FF2B5EF4-FFF2-40B4-BE49-F238E27FC236}">
                <a16:creationId xmlns:a16="http://schemas.microsoft.com/office/drawing/2014/main" id="{4BDBAE1B-17C3-4E9D-AD76-B1272690A11C}"/>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F7B71E5F-0362-4D3A-8566-8B7B48A90B34}"/>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431069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0F4E6-E280-4895-B9A9-3D933182638A}"/>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8DCF1DEC-16A3-4665-ADD6-1D59BB4D3772}"/>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4" name="Footer Placeholder 3">
            <a:extLst>
              <a:ext uri="{FF2B5EF4-FFF2-40B4-BE49-F238E27FC236}">
                <a16:creationId xmlns:a16="http://schemas.microsoft.com/office/drawing/2014/main" id="{0B59DE01-588E-44B8-A09D-AC47E6711CE8}"/>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074C9591-98F7-44BA-A583-43EAC726C391}"/>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648647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48E7B0-D34A-412A-B144-1F8A804104D2}"/>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3" name="Footer Placeholder 2">
            <a:extLst>
              <a:ext uri="{FF2B5EF4-FFF2-40B4-BE49-F238E27FC236}">
                <a16:creationId xmlns:a16="http://schemas.microsoft.com/office/drawing/2014/main" id="{26BDAC15-15F0-4A75-9D15-80EDA37E6B7B}"/>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CD274A7F-54F8-4D89-BBD0-D0C656C18A6A}"/>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690084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94376-168D-49AA-A74D-D317F77EBA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8971EE29-1BF3-417A-A1DA-638063D8AE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324BED71-0C0B-4590-95BB-D89DFA1E0B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1E9FEA-0CA7-42EF-A20F-5859C1F5E0EA}"/>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6" name="Footer Placeholder 5">
            <a:extLst>
              <a:ext uri="{FF2B5EF4-FFF2-40B4-BE49-F238E27FC236}">
                <a16:creationId xmlns:a16="http://schemas.microsoft.com/office/drawing/2014/main" id="{B95EB241-A37D-4F19-8E03-F1BACDBBEC8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55556B1C-45BD-4370-9769-5601730C8DE6}"/>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203530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76217-52A0-4285-84AF-097CF075DA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9B85CA34-E838-41B3-865F-E75C89A986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6C7C003-B078-4FBD-AA38-9366093E4B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592FDF-F6E0-4391-9DC8-478F4537FFA4}"/>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6" name="Footer Placeholder 5">
            <a:extLst>
              <a:ext uri="{FF2B5EF4-FFF2-40B4-BE49-F238E27FC236}">
                <a16:creationId xmlns:a16="http://schemas.microsoft.com/office/drawing/2014/main" id="{681C2F81-272D-48B8-A3B4-49399AFF23EA}"/>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403E767-A9AB-48B5-8E97-430963E247FF}"/>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508431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EA365-8066-4CB9-85A0-166CE7B2C6C7}"/>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365B41BF-322C-4E01-BB61-D31FE49A26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A117A460-FB6A-4A2B-A6F8-4D5778916B49}"/>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578766F3-0EED-452D-9985-693D0F9A228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46B2AAA-049F-4571-8913-5C2551BA99F5}"/>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077911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5FA960-71CD-4BE9-A175-4C20C24F1E6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72B7A13D-7988-46E0-8616-AB3CE43907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AEE73B5-D053-4984-95FD-06384CF5E1D4}"/>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3F18BD36-7181-4C97-8C22-E545B6BB821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7850895-34BE-4FFE-9E84-EDC39AE97B68}"/>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564787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ABE0D-9B0E-49B7-B87E-2E038BF6B5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A71349DB-CE6D-4F63-9D68-A044756BCD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4C97234-8C8D-42B3-9BEC-15646D0034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844615C7-0E2D-4474-9D69-7E26D227FB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D3849ADA-605A-4A1B-AE87-060B50ADEF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7264A-ECE2-4F0C-AEA0-126C5F513F53}" type="slidenum">
              <a:rPr lang="en-IE" smtClean="0"/>
              <a:t>‹#›</a:t>
            </a:fld>
            <a:endParaRPr lang="en-IE"/>
          </a:p>
        </p:txBody>
      </p:sp>
    </p:spTree>
    <p:extLst>
      <p:ext uri="{BB962C8B-B14F-4D97-AF65-F5344CB8AC3E}">
        <p14:creationId xmlns:p14="http://schemas.microsoft.com/office/powerpoint/2010/main" val="178250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aetY_zS7Q6M?feature=oembed" TargetMode="Externa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EHn8elFx5GM?feature=oembed" TargetMode="Externa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ALT8zbjnjkY?feature=oembed" TargetMode="Externa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ideo" Target="https://www.youtube.com/embed/h9O5_Q-oLrs?feature=oembed" TargetMode="External"/><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ideo" Target="https://www.youtube.com/embed/-_0WYVveu3s?feature=oembed" TargetMode="External"/><Relationship Id="rId4" Type="http://schemas.openxmlformats.org/officeDocument/2006/relationships/image" Target="../media/image26.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ideo" Target="https://www.youtube.com/embed/KlQDvdBMqYE?feature=oembed" TargetMode="External"/><Relationship Id="rId4" Type="http://schemas.openxmlformats.org/officeDocument/2006/relationships/image" Target="../media/image35.jpe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ody of water with trees around it&#10;&#10;Description automatically generated with medium confidence">
            <a:extLst>
              <a:ext uri="{FF2B5EF4-FFF2-40B4-BE49-F238E27FC236}">
                <a16:creationId xmlns:a16="http://schemas.microsoft.com/office/drawing/2014/main" id="{4A0884C6-E4F2-4518-A41E-0A0646D13A06}"/>
              </a:ext>
            </a:extLst>
          </p:cNvPr>
          <p:cNvPicPr>
            <a:picLocks noChangeAspect="1"/>
          </p:cNvPicPr>
          <p:nvPr/>
        </p:nvPicPr>
        <p:blipFill rotWithShape="1">
          <a:blip r:embed="rId3" cstate="hqprint">
            <a:alphaModFix amt="50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C676C43-9BC6-42E8-BF64-4D5192AE741B}"/>
              </a:ext>
            </a:extLst>
          </p:cNvPr>
          <p:cNvSpPr>
            <a:spLocks noGrp="1"/>
          </p:cNvSpPr>
          <p:nvPr>
            <p:ph type="ctrTitle"/>
          </p:nvPr>
        </p:nvSpPr>
        <p:spPr>
          <a:xfrm>
            <a:off x="1524000" y="1122362"/>
            <a:ext cx="9144000" cy="2900518"/>
          </a:xfrm>
        </p:spPr>
        <p:txBody>
          <a:bodyPr>
            <a:normAutofit/>
          </a:bodyPr>
          <a:lstStyle/>
          <a:p>
            <a:r>
              <a:rPr lang="en-US" dirty="0">
                <a:solidFill>
                  <a:srgbClr val="FFFFFF"/>
                </a:solidFill>
              </a:rPr>
              <a:t>November: Trusting God, Trusting Life, Trusting One Another</a:t>
            </a:r>
            <a:endParaRPr lang="en-IE" dirty="0">
              <a:solidFill>
                <a:srgbClr val="FFFFFF"/>
              </a:solidFill>
            </a:endParaRPr>
          </a:p>
        </p:txBody>
      </p:sp>
      <p:sp>
        <p:nvSpPr>
          <p:cNvPr id="3" name="Subtitle 2">
            <a:extLst>
              <a:ext uri="{FF2B5EF4-FFF2-40B4-BE49-F238E27FC236}">
                <a16:creationId xmlns:a16="http://schemas.microsoft.com/office/drawing/2014/main" id="{D828C1B3-8931-476C-95D1-8A810DFEA6B9}"/>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November 2022</a:t>
            </a:r>
            <a:endParaRPr lang="en-IE" dirty="0">
              <a:solidFill>
                <a:srgbClr val="FFFFFF"/>
              </a:solidFill>
            </a:endParaRPr>
          </a:p>
        </p:txBody>
      </p:sp>
    </p:spTree>
    <p:extLst>
      <p:ext uri="{BB962C8B-B14F-4D97-AF65-F5344CB8AC3E}">
        <p14:creationId xmlns:p14="http://schemas.microsoft.com/office/powerpoint/2010/main" val="331713053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82F2C0-C1BA-4D15-ACD0-311B49F667A6}"/>
              </a:ext>
            </a:extLst>
          </p:cNvPr>
          <p:cNvSpPr>
            <a:spLocks noGrp="1"/>
          </p:cNvSpPr>
          <p:nvPr>
            <p:ph type="title"/>
          </p:nvPr>
        </p:nvSpPr>
        <p:spPr>
          <a:xfrm>
            <a:off x="1006900" y="1188637"/>
            <a:ext cx="3409712" cy="4480726"/>
          </a:xfrm>
        </p:spPr>
        <p:txBody>
          <a:bodyPr>
            <a:normAutofit/>
          </a:bodyPr>
          <a:lstStyle/>
          <a:p>
            <a:pPr algn="r"/>
            <a:r>
              <a:rPr lang="en-US" sz="6000" dirty="0"/>
              <a:t>Learning Intentions</a:t>
            </a:r>
            <a:endParaRPr lang="en-IE" sz="6000" dirty="0"/>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599DA3C-7139-45EB-990B-741D791B05EE}"/>
              </a:ext>
            </a:extLst>
          </p:cNvPr>
          <p:cNvSpPr>
            <a:spLocks noGrp="1"/>
          </p:cNvSpPr>
          <p:nvPr>
            <p:ph idx="1"/>
          </p:nvPr>
        </p:nvSpPr>
        <p:spPr>
          <a:xfrm>
            <a:off x="5138928" y="1338729"/>
            <a:ext cx="4984786" cy="4506900"/>
          </a:xfrm>
        </p:spPr>
        <p:txBody>
          <a:bodyPr anchor="ctr">
            <a:normAutofit/>
          </a:bodyPr>
          <a:lstStyle/>
          <a:p>
            <a:r>
              <a:rPr lang="en-US" sz="2400" dirty="0"/>
              <a:t>To explore the idea that life is finite/has an end point but is also full of meaning</a:t>
            </a:r>
          </a:p>
          <a:p>
            <a:r>
              <a:rPr lang="en-US" sz="2400" dirty="0"/>
              <a:t>To reflect together on how faith helps us understand and deal with death</a:t>
            </a:r>
          </a:p>
          <a:p>
            <a:r>
              <a:rPr lang="en-US" sz="2400" dirty="0"/>
              <a:t>To examine the concept of hope in terms of service and what Christians believe about eternal life</a:t>
            </a:r>
          </a:p>
          <a:p>
            <a:pPr marL="0" indent="0">
              <a:buNone/>
            </a:pPr>
            <a:endParaRPr lang="en-IE" sz="2400" dirty="0"/>
          </a:p>
        </p:txBody>
      </p:sp>
    </p:spTree>
    <p:extLst>
      <p:ext uri="{BB962C8B-B14F-4D97-AF65-F5344CB8AC3E}">
        <p14:creationId xmlns:p14="http://schemas.microsoft.com/office/powerpoint/2010/main" val="597071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074F96-366A-46D6-A2BD-D4AD1A9A98B2}"/>
              </a:ext>
            </a:extLst>
          </p:cNvPr>
          <p:cNvSpPr>
            <a:spLocks noGrp="1"/>
          </p:cNvSpPr>
          <p:nvPr>
            <p:ph type="title"/>
          </p:nvPr>
        </p:nvSpPr>
        <p:spPr>
          <a:xfrm>
            <a:off x="1075767" y="1188637"/>
            <a:ext cx="2988234" cy="4480726"/>
          </a:xfrm>
        </p:spPr>
        <p:txBody>
          <a:bodyPr>
            <a:normAutofit/>
          </a:bodyPr>
          <a:lstStyle/>
          <a:p>
            <a:pPr algn="r"/>
            <a:r>
              <a:rPr lang="en-US" sz="6000" dirty="0"/>
              <a:t>Success Criteria</a:t>
            </a:r>
            <a:endParaRPr lang="en-IE" sz="6000" dirty="0"/>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7E4B290-6AA9-46AA-A25F-79F4B31133FD}"/>
              </a:ext>
            </a:extLst>
          </p:cNvPr>
          <p:cNvSpPr>
            <a:spLocks noGrp="1"/>
          </p:cNvSpPr>
          <p:nvPr>
            <p:ph idx="1"/>
          </p:nvPr>
        </p:nvSpPr>
        <p:spPr>
          <a:xfrm>
            <a:off x="5255259" y="1648870"/>
            <a:ext cx="5635897" cy="3560260"/>
          </a:xfrm>
        </p:spPr>
        <p:txBody>
          <a:bodyPr anchor="ctr">
            <a:noAutofit/>
          </a:bodyPr>
          <a:lstStyle/>
          <a:p>
            <a:r>
              <a:rPr lang="en-US" sz="2400" dirty="0"/>
              <a:t>Examine the keywords so that the material for the class can be accessed</a:t>
            </a:r>
          </a:p>
          <a:p>
            <a:r>
              <a:rPr lang="en-US" sz="2400" dirty="0"/>
              <a:t>Reflect on the experience of the finite nature of life</a:t>
            </a:r>
          </a:p>
          <a:p>
            <a:r>
              <a:rPr lang="en-US" sz="2400" dirty="0"/>
              <a:t>Reflect on the experience of death</a:t>
            </a:r>
          </a:p>
          <a:p>
            <a:r>
              <a:rPr lang="en-US" sz="2400" dirty="0"/>
              <a:t>Engage with material that demonstrates how universal the experience death is</a:t>
            </a:r>
          </a:p>
          <a:p>
            <a:r>
              <a:rPr lang="en-US" sz="2400" dirty="0"/>
              <a:t>Explore the concept of hope in terms of service</a:t>
            </a:r>
          </a:p>
          <a:p>
            <a:r>
              <a:rPr lang="en-US" sz="2400" dirty="0"/>
              <a:t>Explore the concept of hope in terms of Christian understanding of eternal life</a:t>
            </a:r>
          </a:p>
          <a:p>
            <a:r>
              <a:rPr lang="en-IE" sz="2400" dirty="0"/>
              <a:t>Make some life resolutions</a:t>
            </a:r>
          </a:p>
        </p:txBody>
      </p:sp>
    </p:spTree>
    <p:extLst>
      <p:ext uri="{BB962C8B-B14F-4D97-AF65-F5344CB8AC3E}">
        <p14:creationId xmlns:p14="http://schemas.microsoft.com/office/powerpoint/2010/main" val="1503684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 up of heart shaped pages of a book">
            <a:extLst>
              <a:ext uri="{FF2B5EF4-FFF2-40B4-BE49-F238E27FC236}">
                <a16:creationId xmlns:a16="http://schemas.microsoft.com/office/drawing/2014/main" id="{C1115119-B68A-416D-B8F2-04FE3A6F258F}"/>
              </a:ext>
            </a:extLst>
          </p:cNvPr>
          <p:cNvPicPr>
            <a:picLocks noChangeAspect="1"/>
          </p:cNvPicPr>
          <p:nvPr/>
        </p:nvPicPr>
        <p:blipFill rotWithShape="1">
          <a:blip r:embed="rId2">
            <a:alphaModFix amt="35000"/>
          </a:blip>
          <a:srcRect t="15730"/>
          <a:stretch/>
        </p:blipFill>
        <p:spPr>
          <a:xfrm>
            <a:off x="-533891" y="1"/>
            <a:ext cx="12191980" cy="6857999"/>
          </a:xfrm>
          <a:prstGeom prst="rect">
            <a:avLst/>
          </a:prstGeom>
        </p:spPr>
      </p:pic>
      <p:sp>
        <p:nvSpPr>
          <p:cNvPr id="2" name="Title 1">
            <a:extLst>
              <a:ext uri="{FF2B5EF4-FFF2-40B4-BE49-F238E27FC236}">
                <a16:creationId xmlns:a16="http://schemas.microsoft.com/office/drawing/2014/main" id="{3040FB40-049B-44B0-B5BE-74811871DB7C}"/>
              </a:ext>
            </a:extLst>
          </p:cNvPr>
          <p:cNvSpPr>
            <a:spLocks noGrp="1"/>
          </p:cNvSpPr>
          <p:nvPr>
            <p:ph type="title"/>
          </p:nvPr>
        </p:nvSpPr>
        <p:spPr>
          <a:xfrm>
            <a:off x="838201" y="1065862"/>
            <a:ext cx="3313164" cy="4726276"/>
          </a:xfrm>
        </p:spPr>
        <p:txBody>
          <a:bodyPr>
            <a:normAutofit/>
          </a:bodyPr>
          <a:lstStyle/>
          <a:p>
            <a:pPr algn="r"/>
            <a:r>
              <a:rPr lang="en-US" sz="6000" dirty="0">
                <a:solidFill>
                  <a:srgbClr val="FFFFFF"/>
                </a:solidFill>
              </a:rPr>
              <a:t>Key Terms</a:t>
            </a:r>
            <a:endParaRPr lang="en-IE" sz="6000" dirty="0">
              <a:solidFill>
                <a:srgbClr val="FFFFFF"/>
              </a:solidFill>
            </a:endParaRP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AEDBA92-50D5-4C91-8433-80EDC5E23408}"/>
              </a:ext>
            </a:extLst>
          </p:cNvPr>
          <p:cNvSpPr>
            <a:spLocks noGrp="1"/>
          </p:cNvSpPr>
          <p:nvPr>
            <p:ph idx="1"/>
          </p:nvPr>
        </p:nvSpPr>
        <p:spPr>
          <a:xfrm>
            <a:off x="5155379" y="1065862"/>
            <a:ext cx="5744685" cy="4726276"/>
          </a:xfrm>
        </p:spPr>
        <p:txBody>
          <a:bodyPr anchor="ctr">
            <a:normAutofit fontScale="92500" lnSpcReduction="10000"/>
          </a:bodyPr>
          <a:lstStyle/>
          <a:p>
            <a:endParaRPr lang="en-US" sz="2000" dirty="0">
              <a:solidFill>
                <a:srgbClr val="FFFFFF"/>
              </a:solidFill>
            </a:endParaRPr>
          </a:p>
          <a:p>
            <a:r>
              <a:rPr lang="en-US" sz="2400" dirty="0">
                <a:solidFill>
                  <a:srgbClr val="FFFFFF"/>
                </a:solidFill>
              </a:rPr>
              <a:t>Human mortality</a:t>
            </a:r>
          </a:p>
          <a:p>
            <a:endParaRPr lang="en-US" sz="2400" dirty="0">
              <a:solidFill>
                <a:srgbClr val="FFFFFF"/>
              </a:solidFill>
            </a:endParaRPr>
          </a:p>
          <a:p>
            <a:r>
              <a:rPr lang="en-US" sz="2400" dirty="0">
                <a:solidFill>
                  <a:srgbClr val="FFFFFF"/>
                </a:solidFill>
              </a:rPr>
              <a:t>Walking together in grief</a:t>
            </a:r>
          </a:p>
          <a:p>
            <a:endParaRPr lang="en-US" sz="2400" dirty="0">
              <a:solidFill>
                <a:srgbClr val="FFFFFF"/>
              </a:solidFill>
            </a:endParaRPr>
          </a:p>
          <a:p>
            <a:r>
              <a:rPr lang="en-US" sz="2400" dirty="0">
                <a:solidFill>
                  <a:srgbClr val="FFFFFF"/>
                </a:solidFill>
              </a:rPr>
              <a:t>Comfort</a:t>
            </a:r>
          </a:p>
          <a:p>
            <a:endParaRPr lang="en-US" sz="2400" dirty="0">
              <a:solidFill>
                <a:srgbClr val="FFFFFF"/>
              </a:solidFill>
            </a:endParaRPr>
          </a:p>
          <a:p>
            <a:r>
              <a:rPr lang="en-US" sz="2400" dirty="0">
                <a:solidFill>
                  <a:srgbClr val="FFFFFF"/>
                </a:solidFill>
              </a:rPr>
              <a:t>Traditions</a:t>
            </a:r>
          </a:p>
          <a:p>
            <a:endParaRPr lang="en-US" sz="2400" dirty="0">
              <a:solidFill>
                <a:srgbClr val="FFFFFF"/>
              </a:solidFill>
            </a:endParaRPr>
          </a:p>
          <a:p>
            <a:r>
              <a:rPr lang="en-US" sz="2400" dirty="0">
                <a:solidFill>
                  <a:srgbClr val="FFFFFF"/>
                </a:solidFill>
              </a:rPr>
              <a:t>Hope</a:t>
            </a:r>
          </a:p>
          <a:p>
            <a:endParaRPr lang="en-US" sz="2400" dirty="0">
              <a:solidFill>
                <a:srgbClr val="FFFFFF"/>
              </a:solidFill>
            </a:endParaRPr>
          </a:p>
          <a:p>
            <a:r>
              <a:rPr lang="en-US" sz="2400" dirty="0">
                <a:solidFill>
                  <a:srgbClr val="FFFFFF"/>
                </a:solidFill>
              </a:rPr>
              <a:t>Values</a:t>
            </a:r>
          </a:p>
          <a:p>
            <a:endParaRPr lang="en-US" sz="2000" dirty="0">
              <a:solidFill>
                <a:srgbClr val="FFFFFF"/>
              </a:solidFill>
            </a:endParaRPr>
          </a:p>
          <a:p>
            <a:endParaRPr lang="en-IE" sz="2000" dirty="0">
              <a:solidFill>
                <a:srgbClr val="FFFFFF"/>
              </a:solidFill>
            </a:endParaRPr>
          </a:p>
        </p:txBody>
      </p:sp>
    </p:spTree>
    <p:extLst>
      <p:ext uri="{BB962C8B-B14F-4D97-AF65-F5344CB8AC3E}">
        <p14:creationId xmlns:p14="http://schemas.microsoft.com/office/powerpoint/2010/main" val="293389107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A2E22A-C9AC-480D-B9B0-F3A60720090E}"/>
              </a:ext>
            </a:extLst>
          </p:cNvPr>
          <p:cNvSpPr>
            <a:spLocks noGrp="1"/>
          </p:cNvSpPr>
          <p:nvPr>
            <p:ph type="title"/>
          </p:nvPr>
        </p:nvSpPr>
        <p:spPr>
          <a:xfrm>
            <a:off x="1285240" y="1050595"/>
            <a:ext cx="8074815" cy="1618489"/>
          </a:xfrm>
        </p:spPr>
        <p:txBody>
          <a:bodyPr anchor="ctr">
            <a:normAutofit fontScale="90000"/>
          </a:bodyPr>
          <a:lstStyle/>
          <a:p>
            <a:r>
              <a:rPr lang="en-US" sz="5000" dirty="0"/>
              <a:t>In the Christian tradition, we’re not afraid to discuss death</a:t>
            </a:r>
            <a:endParaRPr lang="en-IE" sz="5000" dirty="0"/>
          </a:p>
        </p:txBody>
      </p:sp>
      <p:sp>
        <p:nvSpPr>
          <p:cNvPr id="3" name="Content Placeholder 2">
            <a:extLst>
              <a:ext uri="{FF2B5EF4-FFF2-40B4-BE49-F238E27FC236}">
                <a16:creationId xmlns:a16="http://schemas.microsoft.com/office/drawing/2014/main" id="{EEB133F1-EE08-4C10-9C7B-FA127B3B0CA3}"/>
              </a:ext>
            </a:extLst>
          </p:cNvPr>
          <p:cNvSpPr>
            <a:spLocks noGrp="1"/>
          </p:cNvSpPr>
          <p:nvPr>
            <p:ph idx="1"/>
          </p:nvPr>
        </p:nvSpPr>
        <p:spPr>
          <a:xfrm>
            <a:off x="1285240" y="2669084"/>
            <a:ext cx="8074815" cy="2800395"/>
          </a:xfrm>
        </p:spPr>
        <p:txBody>
          <a:bodyPr anchor="t">
            <a:noAutofit/>
          </a:bodyPr>
          <a:lstStyle/>
          <a:p>
            <a:r>
              <a:rPr lang="en-US" sz="2000" dirty="0"/>
              <a:t>Remembrance in November is an old practice</a:t>
            </a:r>
          </a:p>
          <a:p>
            <a:endParaRPr lang="en-US" sz="1000" dirty="0"/>
          </a:p>
          <a:p>
            <a:r>
              <a:rPr lang="en-US" sz="2000" dirty="0"/>
              <a:t>On 1 November we celebrate the feast of All Saints</a:t>
            </a:r>
          </a:p>
          <a:p>
            <a:endParaRPr lang="en-US" sz="1000" dirty="0"/>
          </a:p>
          <a:p>
            <a:r>
              <a:rPr lang="en-US" sz="2000" dirty="0"/>
              <a:t>On 2 November we celebrate the feast of All Souls</a:t>
            </a:r>
          </a:p>
          <a:p>
            <a:endParaRPr lang="en-US" sz="1000" dirty="0"/>
          </a:p>
          <a:p>
            <a:r>
              <a:rPr lang="en-US" sz="2000" dirty="0"/>
              <a:t>Blessing of graves</a:t>
            </a:r>
          </a:p>
          <a:p>
            <a:endParaRPr lang="en-US" sz="1000" dirty="0"/>
          </a:p>
          <a:p>
            <a:r>
              <a:rPr lang="en-US" sz="2000" dirty="0"/>
              <a:t>Book of remembrance</a:t>
            </a:r>
            <a:endParaRPr lang="en-IE" sz="2000" dirty="0"/>
          </a:p>
        </p:txBody>
      </p:sp>
    </p:spTree>
    <p:extLst>
      <p:ext uri="{BB962C8B-B14F-4D97-AF65-F5344CB8AC3E}">
        <p14:creationId xmlns:p14="http://schemas.microsoft.com/office/powerpoint/2010/main" val="2518602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BA0AE-5EB5-36AD-176E-82128BB6D474}"/>
              </a:ext>
            </a:extLst>
          </p:cNvPr>
          <p:cNvSpPr>
            <a:spLocks noGrp="1"/>
          </p:cNvSpPr>
          <p:nvPr>
            <p:ph type="title"/>
          </p:nvPr>
        </p:nvSpPr>
        <p:spPr>
          <a:xfrm>
            <a:off x="6053668" y="803325"/>
            <a:ext cx="5314536" cy="1325563"/>
          </a:xfrm>
        </p:spPr>
        <p:txBody>
          <a:bodyPr>
            <a:normAutofit/>
          </a:bodyPr>
          <a:lstStyle/>
          <a:p>
            <a:r>
              <a:rPr lang="en-IE" sz="6000" dirty="0"/>
              <a:t>Part 1</a:t>
            </a:r>
          </a:p>
        </p:txBody>
      </p:sp>
      <p:sp>
        <p:nvSpPr>
          <p:cNvPr id="5134" name="Freeform: Shape 5133">
            <a:extLst>
              <a:ext uri="{FF2B5EF4-FFF2-40B4-BE49-F238E27FC236}">
                <a16:creationId xmlns:a16="http://schemas.microsoft.com/office/drawing/2014/main" id="{E0D60ECE-8986-45DC-B7FE-EC7699B466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38829" cy="5840278"/>
          </a:xfrm>
          <a:custGeom>
            <a:avLst/>
            <a:gdLst>
              <a:gd name="connsiteX0" fmla="*/ 0 w 5438829"/>
              <a:gd name="connsiteY0" fmla="*/ 0 h 5840278"/>
              <a:gd name="connsiteX1" fmla="*/ 4466700 w 5438829"/>
              <a:gd name="connsiteY1" fmla="*/ 0 h 5840278"/>
              <a:gd name="connsiteX2" fmla="*/ 4652178 w 5438829"/>
              <a:gd name="connsiteY2" fmla="*/ 204077 h 5840278"/>
              <a:gd name="connsiteX3" fmla="*/ 5438829 w 5438829"/>
              <a:gd name="connsiteY3" fmla="*/ 2395363 h 5840278"/>
              <a:gd name="connsiteX4" fmla="*/ 1993914 w 5438829"/>
              <a:gd name="connsiteY4" fmla="*/ 5840278 h 5840278"/>
              <a:gd name="connsiteX5" fmla="*/ 67829 w 5438829"/>
              <a:gd name="connsiteY5" fmla="*/ 5251941 h 5840278"/>
              <a:gd name="connsiteX6" fmla="*/ 0 w 5438829"/>
              <a:gd name="connsiteY6" fmla="*/ 5201220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829" h="5840278">
                <a:moveTo>
                  <a:pt x="0" y="0"/>
                </a:moveTo>
                <a:lnTo>
                  <a:pt x="4466700" y="0"/>
                </a:lnTo>
                <a:lnTo>
                  <a:pt x="4652178" y="204077"/>
                </a:lnTo>
                <a:cubicBezTo>
                  <a:pt x="5143616" y="799562"/>
                  <a:pt x="5438829" y="1562987"/>
                  <a:pt x="5438829" y="2395363"/>
                </a:cubicBezTo>
                <a:cubicBezTo>
                  <a:pt x="5438829" y="4297937"/>
                  <a:pt x="3896488" y="5840278"/>
                  <a:pt x="1993914" y="5840278"/>
                </a:cubicBezTo>
                <a:cubicBezTo>
                  <a:pt x="1280449" y="5840278"/>
                  <a:pt x="617641" y="5623387"/>
                  <a:pt x="67829" y="5251941"/>
                </a:cubicBezTo>
                <a:lnTo>
                  <a:pt x="0" y="520122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36" name="Freeform: Shape 5135">
            <a:extLst>
              <a:ext uri="{FF2B5EF4-FFF2-40B4-BE49-F238E27FC236}">
                <a16:creationId xmlns:a16="http://schemas.microsoft.com/office/drawing/2014/main" id="{96964194-5878-40D2-8EC0-DDC58387FA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69134" cy="5654940"/>
          </a:xfrm>
          <a:custGeom>
            <a:avLst/>
            <a:gdLst>
              <a:gd name="connsiteX0" fmla="*/ 0 w 5269134"/>
              <a:gd name="connsiteY0" fmla="*/ 0 h 5654940"/>
              <a:gd name="connsiteX1" fmla="*/ 4227767 w 5269134"/>
              <a:gd name="connsiteY1" fmla="*/ 0 h 5654940"/>
              <a:gd name="connsiteX2" fmla="*/ 4312042 w 5269134"/>
              <a:gd name="connsiteY2" fmla="*/ 76595 h 5654940"/>
              <a:gd name="connsiteX3" fmla="*/ 5269134 w 5269134"/>
              <a:gd name="connsiteY3" fmla="*/ 2387221 h 5654940"/>
              <a:gd name="connsiteX4" fmla="*/ 2001415 w 5269134"/>
              <a:gd name="connsiteY4" fmla="*/ 5654940 h 5654940"/>
              <a:gd name="connsiteX5" fmla="*/ 198928 w 5269134"/>
              <a:gd name="connsiteY5" fmla="*/ 5113274 h 5654940"/>
              <a:gd name="connsiteX6" fmla="*/ 0 w 5269134"/>
              <a:gd name="connsiteY6" fmla="*/ 4969563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34" h="5654940">
                <a:moveTo>
                  <a:pt x="0" y="0"/>
                </a:moveTo>
                <a:lnTo>
                  <a:pt x="4227767" y="0"/>
                </a:lnTo>
                <a:lnTo>
                  <a:pt x="4312042" y="76595"/>
                </a:lnTo>
                <a:cubicBezTo>
                  <a:pt x="4903383" y="667936"/>
                  <a:pt x="5269134" y="1484866"/>
                  <a:pt x="5269134" y="2387221"/>
                </a:cubicBezTo>
                <a:cubicBezTo>
                  <a:pt x="5269134" y="4191932"/>
                  <a:pt x="3806126" y="5654940"/>
                  <a:pt x="2001415" y="5654940"/>
                </a:cubicBezTo>
                <a:cubicBezTo>
                  <a:pt x="1335223" y="5654940"/>
                  <a:pt x="715593" y="5455584"/>
                  <a:pt x="198928" y="5113274"/>
                </a:cubicBezTo>
                <a:lnTo>
                  <a:pt x="0" y="496956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descr="338,583 Part 1 Images, Stock Photos &amp; Vectors | Shutterstock">
            <a:extLst>
              <a:ext uri="{FF2B5EF4-FFF2-40B4-BE49-F238E27FC236}">
                <a16:creationId xmlns:a16="http://schemas.microsoft.com/office/drawing/2014/main" id="{23552EBA-A36F-905B-F162-0D19883E00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09" r="10102" b="-1"/>
          <a:stretch/>
        </p:blipFill>
        <p:spPr bwMode="auto">
          <a:xfrm>
            <a:off x="321733" y="825706"/>
            <a:ext cx="3835488" cy="32703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65CE31B-4490-029F-69AB-8D2EAA6F186F}"/>
              </a:ext>
            </a:extLst>
          </p:cNvPr>
          <p:cNvSpPr>
            <a:spLocks noGrp="1"/>
          </p:cNvSpPr>
          <p:nvPr>
            <p:ph idx="1"/>
          </p:nvPr>
        </p:nvSpPr>
        <p:spPr>
          <a:xfrm>
            <a:off x="6053667" y="2279018"/>
            <a:ext cx="5314543" cy="3375920"/>
          </a:xfrm>
        </p:spPr>
        <p:txBody>
          <a:bodyPr anchor="t">
            <a:normAutofit/>
          </a:bodyPr>
          <a:lstStyle/>
          <a:p>
            <a:r>
              <a:rPr lang="en-IE" sz="3600" dirty="0"/>
              <a:t>Life has value</a:t>
            </a:r>
          </a:p>
          <a:p>
            <a:endParaRPr lang="en-IE" sz="3600" dirty="0"/>
          </a:p>
          <a:p>
            <a:r>
              <a:rPr lang="en-IE" sz="3600" dirty="0"/>
              <a:t>Your life has value</a:t>
            </a:r>
          </a:p>
        </p:txBody>
      </p:sp>
    </p:spTree>
    <p:extLst>
      <p:ext uri="{BB962C8B-B14F-4D97-AF65-F5344CB8AC3E}">
        <p14:creationId xmlns:p14="http://schemas.microsoft.com/office/powerpoint/2010/main" val="67548831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A36C57-BDCA-4E53-835C-BB6813EEAD20}"/>
              </a:ext>
            </a:extLst>
          </p:cNvPr>
          <p:cNvSpPr>
            <a:spLocks noGrp="1"/>
          </p:cNvSpPr>
          <p:nvPr>
            <p:ph type="title"/>
          </p:nvPr>
        </p:nvSpPr>
        <p:spPr>
          <a:xfrm>
            <a:off x="1285240" y="1050595"/>
            <a:ext cx="8074815" cy="1618489"/>
          </a:xfrm>
        </p:spPr>
        <p:txBody>
          <a:bodyPr anchor="ctr">
            <a:normAutofit/>
          </a:bodyPr>
          <a:lstStyle/>
          <a:p>
            <a:r>
              <a:rPr lang="en-US" sz="6000" dirty="0"/>
              <a:t>Reflective Exercise</a:t>
            </a:r>
            <a:endParaRPr lang="en-IE" sz="6000" dirty="0"/>
          </a:p>
        </p:txBody>
      </p:sp>
      <p:sp>
        <p:nvSpPr>
          <p:cNvPr id="4" name="TextBox 3">
            <a:extLst>
              <a:ext uri="{FF2B5EF4-FFF2-40B4-BE49-F238E27FC236}">
                <a16:creationId xmlns:a16="http://schemas.microsoft.com/office/drawing/2014/main" id="{2D6A4E12-D5A8-329E-6A94-FD46654B51AF}"/>
              </a:ext>
            </a:extLst>
          </p:cNvPr>
          <p:cNvSpPr txBox="1"/>
          <p:nvPr/>
        </p:nvSpPr>
        <p:spPr>
          <a:xfrm>
            <a:off x="1346529" y="2455350"/>
            <a:ext cx="6907443" cy="830997"/>
          </a:xfrm>
          <a:prstGeom prst="rect">
            <a:avLst/>
          </a:prstGeom>
          <a:noFill/>
        </p:spPr>
        <p:txBody>
          <a:bodyPr wrap="square" rtlCol="0">
            <a:spAutoFit/>
          </a:bodyPr>
          <a:lstStyle/>
          <a:p>
            <a:r>
              <a:rPr lang="en-IE" sz="2400" dirty="0"/>
              <a:t>Discuss in pairs what you think this quotation means:</a:t>
            </a:r>
          </a:p>
          <a:p>
            <a:endParaRPr lang="en-IE" sz="2400" dirty="0"/>
          </a:p>
        </p:txBody>
      </p:sp>
      <p:sp>
        <p:nvSpPr>
          <p:cNvPr id="5" name="TextBox 4"/>
          <p:cNvSpPr txBox="1"/>
          <p:nvPr/>
        </p:nvSpPr>
        <p:spPr>
          <a:xfrm>
            <a:off x="3102267" y="3214672"/>
            <a:ext cx="5474291" cy="1569660"/>
          </a:xfrm>
          <a:prstGeom prst="rect">
            <a:avLst/>
          </a:prstGeom>
          <a:noFill/>
        </p:spPr>
        <p:txBody>
          <a:bodyPr wrap="square" rtlCol="0">
            <a:spAutoFit/>
          </a:bodyPr>
          <a:lstStyle/>
          <a:p>
            <a:r>
              <a:rPr lang="en-IE" sz="2400" dirty="0"/>
              <a:t>‘Because life is fragile and death inevitable, we must make the most of each day.’ – Thomas S. Monson</a:t>
            </a:r>
          </a:p>
          <a:p>
            <a:endParaRPr lang="en-US" sz="2400" dirty="0"/>
          </a:p>
        </p:txBody>
      </p:sp>
    </p:spTree>
    <p:extLst>
      <p:ext uri="{BB962C8B-B14F-4D97-AF65-F5344CB8AC3E}">
        <p14:creationId xmlns:p14="http://schemas.microsoft.com/office/powerpoint/2010/main" val="661608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6ED36-6EF5-1294-FAE1-6C1AA8C25585}"/>
              </a:ext>
            </a:extLst>
          </p:cNvPr>
          <p:cNvSpPr>
            <a:spLocks noGrp="1"/>
          </p:cNvSpPr>
          <p:nvPr>
            <p:ph type="title"/>
          </p:nvPr>
        </p:nvSpPr>
        <p:spPr/>
        <p:txBody>
          <a:bodyPr>
            <a:normAutofit/>
          </a:bodyPr>
          <a:lstStyle/>
          <a:p>
            <a:r>
              <a:rPr lang="en-IE" sz="6000" dirty="0"/>
              <a:t>What does that actually look like?</a:t>
            </a:r>
          </a:p>
        </p:txBody>
      </p:sp>
      <p:pic>
        <p:nvPicPr>
          <p:cNvPr id="4" name="Online Media 3" title="When Breath Becomes Air by Paul Kalanithi Trailer">
            <a:hlinkClick r:id="" action="ppaction://media"/>
            <a:extLst>
              <a:ext uri="{FF2B5EF4-FFF2-40B4-BE49-F238E27FC236}">
                <a16:creationId xmlns:a16="http://schemas.microsoft.com/office/drawing/2014/main" id="{C2A8B60F-A273-7037-BC6D-A211C81B3DC2}"/>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236693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33" name="Rectangle 9222">
            <a:extLst>
              <a:ext uri="{FF2B5EF4-FFF2-40B4-BE49-F238E27FC236}">
                <a16:creationId xmlns:a16="http://schemas.microsoft.com/office/drawing/2014/main"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D3350">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6ECD48D-B9F0-5738-EA28-E5A4F9981B0F}"/>
              </a:ext>
            </a:extLst>
          </p:cNvPr>
          <p:cNvSpPr>
            <a:spLocks noGrp="1"/>
          </p:cNvSpPr>
          <p:nvPr>
            <p:ph type="title"/>
          </p:nvPr>
        </p:nvSpPr>
        <p:spPr>
          <a:xfrm>
            <a:off x="524256" y="4767072"/>
            <a:ext cx="6594189" cy="1625210"/>
          </a:xfrm>
        </p:spPr>
        <p:txBody>
          <a:bodyPr>
            <a:normAutofit/>
          </a:bodyPr>
          <a:lstStyle/>
          <a:p>
            <a:pPr algn="r"/>
            <a:r>
              <a:rPr lang="en-IE" sz="6000" dirty="0">
                <a:solidFill>
                  <a:srgbClr val="FFFFFF"/>
                </a:solidFill>
              </a:rPr>
              <a:t>Discuss in pairs</a:t>
            </a:r>
          </a:p>
        </p:txBody>
      </p:sp>
      <p:pic>
        <p:nvPicPr>
          <p:cNvPr id="9218" name="Picture 2" descr="Book Review : When Breath Becomes Air by Paul Kalanithi – Seetha Scribbles">
            <a:extLst>
              <a:ext uri="{FF2B5EF4-FFF2-40B4-BE49-F238E27FC236}">
                <a16:creationId xmlns:a16="http://schemas.microsoft.com/office/drawing/2014/main" id="{CE1F216F-98C8-4817-CAC4-2C2D8AC563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 r="1" b="1"/>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9234" name="Rectangle 9224">
            <a:extLst>
              <a:ext uri="{FF2B5EF4-FFF2-40B4-BE49-F238E27FC236}">
                <a16:creationId xmlns:a16="http://schemas.microsoft.com/office/drawing/2014/main"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4C2227D-4DAA-0AF2-59F3-0C9F50EDED8A}"/>
              </a:ext>
            </a:extLst>
          </p:cNvPr>
          <p:cNvSpPr>
            <a:spLocks noGrp="1"/>
          </p:cNvSpPr>
          <p:nvPr>
            <p:ph idx="1"/>
          </p:nvPr>
        </p:nvSpPr>
        <p:spPr>
          <a:xfrm>
            <a:off x="8029319" y="917725"/>
            <a:ext cx="3710924" cy="4852362"/>
          </a:xfrm>
        </p:spPr>
        <p:txBody>
          <a:bodyPr anchor="ctr">
            <a:normAutofit/>
          </a:bodyPr>
          <a:lstStyle/>
          <a:p>
            <a:pPr marL="0" indent="0">
              <a:buNone/>
            </a:pPr>
            <a:endParaRPr lang="en-IE" sz="2000" dirty="0">
              <a:solidFill>
                <a:srgbClr val="FFFFFF"/>
              </a:solidFill>
            </a:endParaRPr>
          </a:p>
          <a:p>
            <a:pPr marL="0" indent="0">
              <a:buNone/>
            </a:pPr>
            <a:endParaRPr lang="en-IE" sz="2000" dirty="0">
              <a:solidFill>
                <a:srgbClr val="FFFFFF"/>
              </a:solidFill>
            </a:endParaRPr>
          </a:p>
          <a:p>
            <a:r>
              <a:rPr lang="en-IE" sz="2400" dirty="0">
                <a:solidFill>
                  <a:srgbClr val="FFFFFF"/>
                </a:solidFill>
              </a:rPr>
              <a:t>‘Perhaps the dying have most to teach us about life.’</a:t>
            </a:r>
          </a:p>
          <a:p>
            <a:endParaRPr lang="en-IE" sz="2400" dirty="0">
              <a:solidFill>
                <a:srgbClr val="FFFFFF"/>
              </a:solidFill>
            </a:endParaRPr>
          </a:p>
          <a:p>
            <a:r>
              <a:rPr lang="en-IE" sz="2400" dirty="0">
                <a:solidFill>
                  <a:srgbClr val="FFFFFF"/>
                </a:solidFill>
              </a:rPr>
              <a:t>‘The fact of death is unsettling. Yet there is no other way to live.’</a:t>
            </a:r>
          </a:p>
        </p:txBody>
      </p:sp>
    </p:spTree>
    <p:extLst>
      <p:ext uri="{BB962C8B-B14F-4D97-AF65-F5344CB8AC3E}">
        <p14:creationId xmlns:p14="http://schemas.microsoft.com/office/powerpoint/2010/main" val="1403500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3C54F4CE-85F0-46ED-80DA-9518C9251A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4" name="Freeform: Shape 2063">
            <a:extLst>
              <a:ext uri="{FF2B5EF4-FFF2-40B4-BE49-F238E27FC236}">
                <a16:creationId xmlns:a16="http://schemas.microsoft.com/office/drawing/2014/main" id="{DADD1FCA-8ACB-4958-81DD-4CDD6D3E19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DC9858F-A0C2-BCC4-76FC-9A3FBFECB112}"/>
              </a:ext>
            </a:extLst>
          </p:cNvPr>
          <p:cNvSpPr>
            <a:spLocks noGrp="1"/>
          </p:cNvSpPr>
          <p:nvPr>
            <p:ph type="title"/>
          </p:nvPr>
        </p:nvSpPr>
        <p:spPr>
          <a:xfrm>
            <a:off x="604157" y="2908345"/>
            <a:ext cx="4196443" cy="2795160"/>
          </a:xfrm>
        </p:spPr>
        <p:txBody>
          <a:bodyPr vert="horz" lIns="91440" tIns="45720" rIns="91440" bIns="45720" rtlCol="0" anchor="b">
            <a:normAutofit fontScale="90000"/>
          </a:bodyPr>
          <a:lstStyle/>
          <a:p>
            <a:pPr algn="ctr"/>
            <a:r>
              <a:rPr lang="en-US" kern="1200" dirty="0">
                <a:solidFill>
                  <a:schemeClr val="tx1"/>
                </a:solidFill>
              </a:rPr>
              <a:t>Bucket list:</a:t>
            </a:r>
            <a:r>
              <a:rPr lang="en-GB" b="0" i="0" dirty="0">
                <a:solidFill>
                  <a:srgbClr val="202124"/>
                </a:solidFill>
                <a:effectLst/>
              </a:rPr>
              <a:t> a number of experiences or achievements that a person hopes to have or accomplish during their lifetime.</a:t>
            </a:r>
            <a:endParaRPr lang="en-US" kern="1200" dirty="0">
              <a:solidFill>
                <a:schemeClr val="tx1"/>
              </a:solidFill>
            </a:endParaRPr>
          </a:p>
        </p:txBody>
      </p:sp>
      <p:pic>
        <p:nvPicPr>
          <p:cNvPr id="2052" name="Picture 4" descr="My Ultimate Life Bucket List - Travel, Finance &amp; Lifestyle - I'm Just A  Girl | Bucket list life, Bucket list, Travel bucket list">
            <a:extLst>
              <a:ext uri="{FF2B5EF4-FFF2-40B4-BE49-F238E27FC236}">
                <a16:creationId xmlns:a16="http://schemas.microsoft.com/office/drawing/2014/main" id="{5E700CFD-64D8-0F5E-66B4-10AE2396F94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744119" y="578738"/>
            <a:ext cx="4011913" cy="5670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576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DF52EA-F11A-4353-BAD9-0E2B38561323}"/>
              </a:ext>
            </a:extLst>
          </p:cNvPr>
          <p:cNvSpPr>
            <a:spLocks noGrp="1"/>
          </p:cNvSpPr>
          <p:nvPr>
            <p:ph type="title"/>
          </p:nvPr>
        </p:nvSpPr>
        <p:spPr>
          <a:xfrm>
            <a:off x="1150224" y="593123"/>
            <a:ext cx="5801917" cy="1284559"/>
          </a:xfrm>
        </p:spPr>
        <p:txBody>
          <a:bodyPr anchor="b">
            <a:normAutofit/>
          </a:bodyPr>
          <a:lstStyle/>
          <a:p>
            <a:r>
              <a:rPr lang="en-US" sz="6000" dirty="0"/>
              <a:t>Discussion</a:t>
            </a:r>
            <a:endParaRPr lang="en-IE" sz="6000" dirty="0"/>
          </a:p>
        </p:txBody>
      </p:sp>
      <p:pic>
        <p:nvPicPr>
          <p:cNvPr id="7" name="Graphic 6" descr="Users">
            <a:extLst>
              <a:ext uri="{FF2B5EF4-FFF2-40B4-BE49-F238E27FC236}">
                <a16:creationId xmlns:a16="http://schemas.microsoft.com/office/drawing/2014/main" id="{6431F7C0-8278-4C7D-8527-2A5F43D981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36948" y="2694018"/>
            <a:ext cx="1198532" cy="1198532"/>
          </a:xfrm>
          <a:prstGeom prst="rect">
            <a:avLst/>
          </a:prstGeom>
        </p:spPr>
      </p:pic>
      <p:sp>
        <p:nvSpPr>
          <p:cNvPr id="3" name="Content Placeholder 2">
            <a:extLst>
              <a:ext uri="{FF2B5EF4-FFF2-40B4-BE49-F238E27FC236}">
                <a16:creationId xmlns:a16="http://schemas.microsoft.com/office/drawing/2014/main" id="{5A70559D-26FE-4251-B1B0-E966BD36E372}"/>
              </a:ext>
            </a:extLst>
          </p:cNvPr>
          <p:cNvSpPr>
            <a:spLocks noGrp="1"/>
          </p:cNvSpPr>
          <p:nvPr>
            <p:ph idx="1"/>
          </p:nvPr>
        </p:nvSpPr>
        <p:spPr>
          <a:xfrm>
            <a:off x="2187364" y="2100896"/>
            <a:ext cx="8720122" cy="4163982"/>
          </a:xfrm>
        </p:spPr>
        <p:txBody>
          <a:bodyPr>
            <a:normAutofit fontScale="70000" lnSpcReduction="20000"/>
          </a:bodyPr>
          <a:lstStyle/>
          <a:p>
            <a:pPr marL="0" indent="0">
              <a:lnSpc>
                <a:spcPct val="170000"/>
              </a:lnSpc>
              <a:spcBef>
                <a:spcPts val="0"/>
              </a:spcBef>
              <a:buNone/>
            </a:pPr>
            <a:r>
              <a:rPr lang="en-IE" sz="3800" dirty="0">
                <a:effectLst/>
                <a:latin typeface="Calibri" panose="020F0502020204030204" pitchFamily="34" charset="0"/>
                <a:ea typeface="Calibri" panose="020F0502020204030204" pitchFamily="34" charset="0"/>
                <a:cs typeface="Times New Roman" panose="02020603050405020304" pitchFamily="18" charset="0"/>
              </a:rPr>
              <a:t>As a class</a:t>
            </a:r>
            <a:r>
              <a:rPr lang="en-IE" sz="3800" dirty="0">
                <a:latin typeface="Calibri" panose="020F0502020204030204" pitchFamily="34" charset="0"/>
                <a:ea typeface="Calibri" panose="020F0502020204030204" pitchFamily="34" charset="0"/>
                <a:cs typeface="Times New Roman" panose="02020603050405020304" pitchFamily="18" charset="0"/>
              </a:rPr>
              <a:t>, discuss the order you’d put the following things you wish to achieve in life and share reasons for your answer:</a:t>
            </a:r>
            <a:endParaRPr lang="en-IE" sz="1100" dirty="0">
              <a:latin typeface="Calibri" panose="020F0502020204030204" pitchFamily="34" charset="0"/>
              <a:ea typeface="Calibri" panose="020F0502020204030204" pitchFamily="34" charset="0"/>
              <a:cs typeface="Times New Roman" panose="02020603050405020304" pitchFamily="18" charset="0"/>
            </a:endParaRPr>
          </a:p>
          <a:p>
            <a:pPr marL="0" lvl="1">
              <a:lnSpc>
                <a:spcPct val="170000"/>
              </a:lnSpc>
              <a:spcBef>
                <a:spcPts val="0"/>
              </a:spcBef>
              <a:buFontTx/>
              <a:buChar char="-"/>
            </a:pPr>
            <a:r>
              <a:rPr lang="en-IE" sz="3800" dirty="0">
                <a:latin typeface="Calibri" panose="020F0502020204030204" pitchFamily="34" charset="0"/>
                <a:ea typeface="Calibri" panose="020F0502020204030204" pitchFamily="34" charset="0"/>
                <a:cs typeface="Times New Roman" panose="02020603050405020304" pitchFamily="18" charset="0"/>
              </a:rPr>
              <a:t>Financial security</a:t>
            </a:r>
          </a:p>
          <a:p>
            <a:pPr marL="0" lvl="1">
              <a:lnSpc>
                <a:spcPct val="170000"/>
              </a:lnSpc>
              <a:spcBef>
                <a:spcPts val="0"/>
              </a:spcBef>
              <a:buFontTx/>
              <a:buChar char="-"/>
            </a:pPr>
            <a:r>
              <a:rPr lang="en-IE" sz="3800" dirty="0">
                <a:effectLst/>
                <a:latin typeface="Calibri" panose="020F0502020204030204" pitchFamily="34" charset="0"/>
                <a:ea typeface="Calibri" panose="020F0502020204030204" pitchFamily="34" charset="0"/>
                <a:cs typeface="Times New Roman" panose="02020603050405020304" pitchFamily="18" charset="0"/>
              </a:rPr>
              <a:t>Family happiness</a:t>
            </a:r>
            <a:endParaRPr lang="en-IE" sz="3800" dirty="0">
              <a:latin typeface="Calibri" panose="020F0502020204030204" pitchFamily="34" charset="0"/>
              <a:ea typeface="Calibri" panose="020F0502020204030204" pitchFamily="34" charset="0"/>
              <a:cs typeface="Times New Roman" panose="02020603050405020304" pitchFamily="18" charset="0"/>
            </a:endParaRPr>
          </a:p>
          <a:p>
            <a:pPr marL="0" lvl="1">
              <a:lnSpc>
                <a:spcPct val="170000"/>
              </a:lnSpc>
              <a:spcBef>
                <a:spcPts val="0"/>
              </a:spcBef>
              <a:buFontTx/>
              <a:buChar char="-"/>
            </a:pPr>
            <a:r>
              <a:rPr lang="en-IE" sz="3800" dirty="0">
                <a:effectLst/>
                <a:latin typeface="Calibri" panose="020F0502020204030204" pitchFamily="34" charset="0"/>
                <a:ea typeface="Calibri" panose="020F0502020204030204" pitchFamily="34" charset="0"/>
                <a:cs typeface="Times New Roman" panose="02020603050405020304" pitchFamily="18" charset="0"/>
              </a:rPr>
              <a:t>Making a contribution to your community</a:t>
            </a:r>
          </a:p>
          <a:p>
            <a:pPr marL="0" lvl="1">
              <a:lnSpc>
                <a:spcPct val="170000"/>
              </a:lnSpc>
              <a:spcBef>
                <a:spcPts val="0"/>
              </a:spcBef>
              <a:buFontTx/>
              <a:buChar char="-"/>
            </a:pPr>
            <a:r>
              <a:rPr lang="en-IE" sz="3800" dirty="0">
                <a:latin typeface="Calibri" panose="020F0502020204030204" pitchFamily="34" charset="0"/>
                <a:ea typeface="Calibri" panose="020F0502020204030204" pitchFamily="34" charset="0"/>
                <a:cs typeface="Times New Roman" panose="02020603050405020304" pitchFamily="18" charset="0"/>
              </a:rPr>
              <a:t>Leaving a legacy/something significant you’ve achieved</a:t>
            </a:r>
            <a:endParaRPr lang="en-IE" sz="38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buFontTx/>
              <a:buChar char="-"/>
            </a:pP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sz="2000" dirty="0"/>
          </a:p>
        </p:txBody>
      </p:sp>
      <p:pic>
        <p:nvPicPr>
          <p:cNvPr id="9" name="Graphic 8" descr="Users">
            <a:extLst>
              <a:ext uri="{FF2B5EF4-FFF2-40B4-BE49-F238E27FC236}">
                <a16:creationId xmlns:a16="http://schemas.microsoft.com/office/drawing/2014/main" id="{B7385505-C9D1-4D8C-8158-51CF3D73BCEA}"/>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3550344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95" r="-1" b="12839"/>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Shape 70">
            <a:extLst>
              <a:ext uri="{FF2B5EF4-FFF2-40B4-BE49-F238E27FC236}">
                <a16:creationId xmlns:a16="http://schemas.microsoft.com/office/drawing/2014/main" id="{5E8D2E83-FB3A-40E7-A9E5-7AB389D612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t>Extension Exercise 1</a:t>
            </a:r>
            <a:endParaRPr lang="en-IE" sz="6000" dirty="0"/>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18063" y="4970525"/>
            <a:ext cx="9565028" cy="1135636"/>
          </a:xfrm>
        </p:spPr>
        <p:txBody>
          <a:bodyPr>
            <a:normAutofit/>
          </a:bodyPr>
          <a:lstStyle/>
          <a:p>
            <a:pPr marL="0" indent="0">
              <a:buNone/>
            </a:pPr>
            <a:r>
              <a:rPr lang="en-US" sz="2400" dirty="0"/>
              <a:t>In our opening slide we read, ‘in the Christian tradition, we’re not afraid to discuss death’. Why do you think this is the case?</a:t>
            </a: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275528519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08687-1A8F-AB06-BCE0-E1B5F89833DD}"/>
              </a:ext>
            </a:extLst>
          </p:cNvPr>
          <p:cNvSpPr>
            <a:spLocks noGrp="1"/>
          </p:cNvSpPr>
          <p:nvPr>
            <p:ph type="title"/>
          </p:nvPr>
        </p:nvSpPr>
        <p:spPr/>
        <p:txBody>
          <a:bodyPr>
            <a:normAutofit/>
          </a:bodyPr>
          <a:lstStyle/>
          <a:p>
            <a:r>
              <a:rPr lang="en-IE" sz="6000" dirty="0"/>
              <a:t>Donal Walsh – livelife.org</a:t>
            </a:r>
          </a:p>
        </p:txBody>
      </p:sp>
      <p:pic>
        <p:nvPicPr>
          <p:cNvPr id="4" name="Online Media 3" title="Donal Walsh Funeral | RTÉ Six One News">
            <a:hlinkClick r:id="" action="ppaction://media"/>
            <a:extLst>
              <a:ext uri="{FF2B5EF4-FFF2-40B4-BE49-F238E27FC236}">
                <a16:creationId xmlns:a16="http://schemas.microsoft.com/office/drawing/2014/main" id="{1AF3CD9F-8134-33E4-B64C-656F8FF1B211}"/>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289892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1E855-E465-C484-9284-7B54700FBC37}"/>
              </a:ext>
            </a:extLst>
          </p:cNvPr>
          <p:cNvSpPr>
            <a:spLocks noGrp="1"/>
          </p:cNvSpPr>
          <p:nvPr>
            <p:ph type="title"/>
          </p:nvPr>
        </p:nvSpPr>
        <p:spPr/>
        <p:txBody>
          <a:bodyPr>
            <a:normAutofit/>
          </a:bodyPr>
          <a:lstStyle/>
          <a:p>
            <a:r>
              <a:rPr lang="en-IE" sz="6000" dirty="0"/>
              <a:t>Answer these questions in class:</a:t>
            </a:r>
          </a:p>
        </p:txBody>
      </p:sp>
      <p:sp>
        <p:nvSpPr>
          <p:cNvPr id="3" name="Content Placeholder 2">
            <a:extLst>
              <a:ext uri="{FF2B5EF4-FFF2-40B4-BE49-F238E27FC236}">
                <a16:creationId xmlns:a16="http://schemas.microsoft.com/office/drawing/2014/main" id="{46EDB4DE-4C9D-FCC0-D31C-986A5F3CB459}"/>
              </a:ext>
            </a:extLst>
          </p:cNvPr>
          <p:cNvSpPr>
            <a:spLocks noGrp="1"/>
          </p:cNvSpPr>
          <p:nvPr>
            <p:ph idx="1"/>
          </p:nvPr>
        </p:nvSpPr>
        <p:spPr>
          <a:xfrm>
            <a:off x="838200" y="1306286"/>
            <a:ext cx="10515600" cy="4870677"/>
          </a:xfrm>
        </p:spPr>
        <p:txBody>
          <a:bodyPr>
            <a:normAutofit fontScale="92500" lnSpcReduction="10000"/>
          </a:bodyPr>
          <a:lstStyle/>
          <a:p>
            <a:endParaRPr lang="en-IE" dirty="0"/>
          </a:p>
          <a:p>
            <a:pPr marL="0" indent="0">
              <a:lnSpc>
                <a:spcPct val="150000"/>
              </a:lnSpc>
              <a:spcBef>
                <a:spcPts val="0"/>
              </a:spcBef>
              <a:spcAft>
                <a:spcPts val="600"/>
              </a:spcAft>
              <a:buNone/>
            </a:pPr>
            <a:r>
              <a:rPr lang="en-IE" sz="2600" dirty="0"/>
              <a:t>In this video about Donal Walsh’s funeral:</a:t>
            </a:r>
          </a:p>
          <a:p>
            <a:pPr marL="514350" indent="-514350">
              <a:lnSpc>
                <a:spcPct val="150000"/>
              </a:lnSpc>
              <a:spcBef>
                <a:spcPts val="0"/>
              </a:spcBef>
              <a:spcAft>
                <a:spcPts val="600"/>
              </a:spcAft>
              <a:buAutoNum type="arabicPeriod"/>
            </a:pPr>
            <a:r>
              <a:rPr lang="en-IE" sz="2600" dirty="0"/>
              <a:t>What are the symbols brought up to represent his life?</a:t>
            </a:r>
          </a:p>
          <a:p>
            <a:pPr marL="514350" indent="-514350">
              <a:lnSpc>
                <a:spcPct val="150000"/>
              </a:lnSpc>
              <a:spcBef>
                <a:spcPts val="0"/>
              </a:spcBef>
              <a:spcAft>
                <a:spcPts val="600"/>
              </a:spcAft>
              <a:buAutoNum type="arabicPeriod"/>
            </a:pPr>
            <a:r>
              <a:rPr lang="en-IE" sz="2600" dirty="0"/>
              <a:t>What were the symbols on his coffin?  What do these symbols mean for Christians?</a:t>
            </a:r>
          </a:p>
          <a:p>
            <a:pPr marL="514350" indent="-514350">
              <a:lnSpc>
                <a:spcPct val="150000"/>
              </a:lnSpc>
              <a:spcBef>
                <a:spcPts val="0"/>
              </a:spcBef>
              <a:spcAft>
                <a:spcPts val="600"/>
              </a:spcAft>
              <a:buAutoNum type="arabicPeriod"/>
            </a:pPr>
            <a:r>
              <a:rPr lang="en-IE" sz="2600" dirty="0"/>
              <a:t>What sporting figures do you recognise here?  Why do you think they were so emotional/moved by being part of his funeral?</a:t>
            </a:r>
          </a:p>
          <a:p>
            <a:pPr marL="514350" indent="-514350">
              <a:lnSpc>
                <a:spcPct val="150000"/>
              </a:lnSpc>
              <a:spcBef>
                <a:spcPts val="0"/>
              </a:spcBef>
              <a:spcAft>
                <a:spcPts val="600"/>
              </a:spcAft>
              <a:buAutoNum type="arabicPeriod"/>
            </a:pPr>
            <a:r>
              <a:rPr lang="en-IE" sz="2600" dirty="0"/>
              <a:t>Donal believed in God and practised his faith.  In what ways might this have influenced his attitudes to his life?</a:t>
            </a:r>
          </a:p>
        </p:txBody>
      </p:sp>
    </p:spTree>
    <p:extLst>
      <p:ext uri="{BB962C8B-B14F-4D97-AF65-F5344CB8AC3E}">
        <p14:creationId xmlns:p14="http://schemas.microsoft.com/office/powerpoint/2010/main" val="3070769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B60506-03A5-7C56-2119-C8214502F4AB}"/>
              </a:ext>
            </a:extLst>
          </p:cNvPr>
          <p:cNvSpPr>
            <a:spLocks noGrp="1"/>
          </p:cNvSpPr>
          <p:nvPr>
            <p:ph idx="1"/>
          </p:nvPr>
        </p:nvSpPr>
        <p:spPr>
          <a:xfrm>
            <a:off x="762000" y="940075"/>
            <a:ext cx="5314543" cy="3375920"/>
          </a:xfrm>
        </p:spPr>
        <p:txBody>
          <a:bodyPr anchor="t">
            <a:normAutofit/>
          </a:bodyPr>
          <a:lstStyle/>
          <a:p>
            <a:pPr marL="0" indent="0">
              <a:buNone/>
            </a:pPr>
            <a:endParaRPr lang="en-IE" sz="1800" dirty="0"/>
          </a:p>
          <a:p>
            <a:pPr marL="0" indent="0">
              <a:buNone/>
            </a:pPr>
            <a:endParaRPr lang="en-IE" sz="1800" dirty="0"/>
          </a:p>
          <a:p>
            <a:pPr marL="0" indent="0">
              <a:buNone/>
            </a:pPr>
            <a:r>
              <a:rPr lang="en-IE" sz="2400" dirty="0"/>
              <a:t>Discuss in pairs this quotation about Donal Walsh’s life:</a:t>
            </a:r>
          </a:p>
          <a:p>
            <a:pPr marL="0" indent="0">
              <a:buNone/>
            </a:pPr>
            <a:endParaRPr lang="en-IE" sz="2400" dirty="0"/>
          </a:p>
          <a:p>
            <a:pPr marL="0" indent="0">
              <a:buNone/>
            </a:pPr>
            <a:r>
              <a:rPr lang="en-IE" sz="2400" dirty="0"/>
              <a:t>‘Donal Walsh wishes that his death will make people appreciate life more.’</a:t>
            </a:r>
          </a:p>
        </p:txBody>
      </p:sp>
      <p:sp>
        <p:nvSpPr>
          <p:cNvPr id="3108" name="Freeform: Shape 3094">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Clare People 2014 - Images | The Clare People">
            <a:extLst>
              <a:ext uri="{FF2B5EF4-FFF2-40B4-BE49-F238E27FC236}">
                <a16:creationId xmlns:a16="http://schemas.microsoft.com/office/drawing/2014/main" id="{EE095DAF-826A-5752-1362-1E9CFD02FD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0" r="529" b="1"/>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47697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45D37F4E-DDB4-456B-97E0-9937730A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25BDDB-E81C-F1F5-5864-0D7F0F7DDB25}"/>
              </a:ext>
            </a:extLst>
          </p:cNvPr>
          <p:cNvSpPr>
            <a:spLocks noGrp="1"/>
          </p:cNvSpPr>
          <p:nvPr>
            <p:ph type="title"/>
          </p:nvPr>
        </p:nvSpPr>
        <p:spPr>
          <a:xfrm>
            <a:off x="572493" y="238539"/>
            <a:ext cx="11018520" cy="1434415"/>
          </a:xfrm>
        </p:spPr>
        <p:txBody>
          <a:bodyPr anchor="b">
            <a:normAutofit/>
          </a:bodyPr>
          <a:lstStyle/>
          <a:p>
            <a:r>
              <a:rPr lang="en-IE" sz="6000" dirty="0"/>
              <a:t>Life has value …</a:t>
            </a:r>
          </a:p>
        </p:txBody>
      </p:sp>
      <p:sp>
        <p:nvSpPr>
          <p:cNvPr id="410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5CCA933-E50C-8366-A160-A68641EE2646}"/>
              </a:ext>
            </a:extLst>
          </p:cNvPr>
          <p:cNvSpPr>
            <a:spLocks noGrp="1"/>
          </p:cNvSpPr>
          <p:nvPr>
            <p:ph idx="1"/>
          </p:nvPr>
        </p:nvSpPr>
        <p:spPr>
          <a:xfrm>
            <a:off x="572493" y="1911493"/>
            <a:ext cx="6713552" cy="4750564"/>
          </a:xfrm>
        </p:spPr>
        <p:txBody>
          <a:bodyPr anchor="t">
            <a:normAutofit/>
          </a:bodyPr>
          <a:lstStyle/>
          <a:p>
            <a:pPr marL="0" indent="0">
              <a:lnSpc>
                <a:spcPct val="150000"/>
              </a:lnSpc>
              <a:buNone/>
            </a:pPr>
            <a:r>
              <a:rPr lang="en-IE" sz="2400" dirty="0"/>
              <a:t>In pairs, using your bibles find any four of the following quotations about the value of human life.  Share what you think they mean with your class.</a:t>
            </a:r>
          </a:p>
          <a:p>
            <a:pPr lvl="1">
              <a:lnSpc>
                <a:spcPct val="150000"/>
              </a:lnSpc>
            </a:pPr>
            <a:r>
              <a:rPr lang="en-IE" dirty="0"/>
              <a:t>Genesis 1:27</a:t>
            </a:r>
          </a:p>
          <a:p>
            <a:pPr lvl="1">
              <a:lnSpc>
                <a:spcPct val="150000"/>
              </a:lnSpc>
            </a:pPr>
            <a:r>
              <a:rPr lang="en-IE" dirty="0"/>
              <a:t>Psalm 8:5</a:t>
            </a:r>
          </a:p>
          <a:p>
            <a:pPr lvl="1">
              <a:lnSpc>
                <a:spcPct val="150000"/>
              </a:lnSpc>
            </a:pPr>
            <a:r>
              <a:rPr lang="en-IE" dirty="0"/>
              <a:t>Psalm 139:14</a:t>
            </a:r>
          </a:p>
          <a:p>
            <a:pPr lvl="1">
              <a:lnSpc>
                <a:spcPct val="150000"/>
              </a:lnSpc>
            </a:pPr>
            <a:r>
              <a:rPr lang="en-IE" dirty="0"/>
              <a:t>Isaiah 43:4</a:t>
            </a:r>
          </a:p>
          <a:p>
            <a:pPr marL="0" indent="0">
              <a:buNone/>
            </a:pPr>
            <a:endParaRPr lang="en-IE" sz="2200" dirty="0"/>
          </a:p>
          <a:p>
            <a:pPr marL="514350" indent="-514350">
              <a:buAutoNum type="arabicPeriod"/>
            </a:pPr>
            <a:endParaRPr lang="en-IE" sz="2200" dirty="0"/>
          </a:p>
          <a:p>
            <a:pPr marL="514350" indent="-514350">
              <a:buAutoNum type="arabicPeriod"/>
            </a:pPr>
            <a:endParaRPr lang="en-IE" sz="2200" dirty="0"/>
          </a:p>
        </p:txBody>
      </p:sp>
      <p:pic>
        <p:nvPicPr>
          <p:cNvPr id="4098" name="Picture 2" descr="Why Memorize Scripture? | Desiring God">
            <a:extLst>
              <a:ext uri="{FF2B5EF4-FFF2-40B4-BE49-F238E27FC236}">
                <a16:creationId xmlns:a16="http://schemas.microsoft.com/office/drawing/2014/main" id="{8826EE25-4771-6516-63C2-8AE5666794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69" r="25446"/>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26972" y="3591854"/>
            <a:ext cx="3314700" cy="2443426"/>
          </a:xfrm>
          <a:prstGeom prst="rect">
            <a:avLst/>
          </a:prstGeom>
          <a:noFill/>
        </p:spPr>
        <p:txBody>
          <a:bodyPr wrap="square" rtlCol="0">
            <a:spAutoFit/>
          </a:bodyPr>
          <a:lstStyle/>
          <a:p>
            <a:pPr marL="800100" lvl="1" indent="-342900">
              <a:lnSpc>
                <a:spcPct val="150000"/>
              </a:lnSpc>
              <a:spcAft>
                <a:spcPts val="500"/>
              </a:spcAft>
              <a:buFont typeface="Arial" charset="0"/>
              <a:buChar char="•"/>
            </a:pPr>
            <a:r>
              <a:rPr lang="en-IE" sz="2400" dirty="0"/>
              <a:t>Matthew 10:29-31</a:t>
            </a:r>
          </a:p>
          <a:p>
            <a:pPr marL="800100" lvl="1" indent="-342900">
              <a:lnSpc>
                <a:spcPct val="150000"/>
              </a:lnSpc>
              <a:spcAft>
                <a:spcPts val="500"/>
              </a:spcAft>
              <a:buFont typeface="Arial" charset="0"/>
              <a:buChar char="•"/>
            </a:pPr>
            <a:r>
              <a:rPr lang="en-IE" sz="2400" dirty="0"/>
              <a:t>Matthew 6:26</a:t>
            </a:r>
          </a:p>
          <a:p>
            <a:pPr marL="800100" lvl="1" indent="-342900">
              <a:lnSpc>
                <a:spcPct val="150000"/>
              </a:lnSpc>
              <a:spcAft>
                <a:spcPts val="500"/>
              </a:spcAft>
              <a:buFont typeface="Arial" charset="0"/>
              <a:buChar char="•"/>
            </a:pPr>
            <a:r>
              <a:rPr lang="en-IE" sz="2400" dirty="0"/>
              <a:t>Ephesians 2:10</a:t>
            </a:r>
          </a:p>
          <a:p>
            <a:pPr marL="800100" lvl="1" indent="-342900">
              <a:lnSpc>
                <a:spcPct val="150000"/>
              </a:lnSpc>
              <a:spcAft>
                <a:spcPts val="500"/>
              </a:spcAft>
              <a:buFont typeface="Arial" charset="0"/>
              <a:buChar char="•"/>
            </a:pPr>
            <a:r>
              <a:rPr lang="en-IE" sz="2400" dirty="0"/>
              <a:t>1 John 3:1-2</a:t>
            </a:r>
          </a:p>
        </p:txBody>
      </p:sp>
    </p:spTree>
    <p:extLst>
      <p:ext uri="{BB962C8B-B14F-4D97-AF65-F5344CB8AC3E}">
        <p14:creationId xmlns:p14="http://schemas.microsoft.com/office/powerpoint/2010/main" val="1716878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40,000+ Free Reflection &amp;amp; Water Images">
            <a:extLst>
              <a:ext uri="{FF2B5EF4-FFF2-40B4-BE49-F238E27FC236}">
                <a16:creationId xmlns:a16="http://schemas.microsoft.com/office/drawing/2014/main" id="{85DE4CDB-9D74-4EEC-A086-BB2A672B0C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
          <a:stretch/>
        </p:blipFill>
        <p:spPr bwMode="auto">
          <a:xfrm>
            <a:off x="3068" y="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45D6A7C-741B-4F4C-A077-1AFE21CE7FA9}"/>
              </a:ext>
            </a:extLst>
          </p:cNvPr>
          <p:cNvSpPr>
            <a:spLocks noGrp="1"/>
          </p:cNvSpPr>
          <p:nvPr>
            <p:ph type="title"/>
          </p:nvPr>
        </p:nvSpPr>
        <p:spPr>
          <a:xfrm>
            <a:off x="618063" y="3476754"/>
            <a:ext cx="9265771" cy="622836"/>
          </a:xfrm>
        </p:spPr>
        <p:txBody>
          <a:bodyPr>
            <a:noAutofit/>
          </a:bodyPr>
          <a:lstStyle/>
          <a:p>
            <a:r>
              <a:rPr lang="en-US" sz="6000" dirty="0"/>
              <a:t>Extension Exercise 2</a:t>
            </a:r>
            <a:endParaRPr lang="en-IE" sz="6000" dirty="0"/>
          </a:p>
        </p:txBody>
      </p:sp>
      <p:sp>
        <p:nvSpPr>
          <p:cNvPr id="3" name="Content Placeholder 2">
            <a:extLst>
              <a:ext uri="{FF2B5EF4-FFF2-40B4-BE49-F238E27FC236}">
                <a16:creationId xmlns:a16="http://schemas.microsoft.com/office/drawing/2014/main" id="{D9B276AD-3821-49D8-A75A-4B846E7E77F3}"/>
              </a:ext>
            </a:extLst>
          </p:cNvPr>
          <p:cNvSpPr>
            <a:spLocks noGrp="1"/>
          </p:cNvSpPr>
          <p:nvPr>
            <p:ph idx="1"/>
          </p:nvPr>
        </p:nvSpPr>
        <p:spPr>
          <a:xfrm>
            <a:off x="618063" y="4099590"/>
            <a:ext cx="6740095" cy="1249240"/>
          </a:xfrm>
        </p:spPr>
        <p:txBody>
          <a:bodyPr>
            <a:noAutofit/>
          </a:bodyPr>
          <a:lstStyle/>
          <a:p>
            <a:pPr marL="0" indent="0">
              <a:buNone/>
            </a:pPr>
            <a:r>
              <a:rPr lang="en-IE" sz="2400" dirty="0"/>
              <a:t>Write a letter to Donal Walsh’s mother, Elma, who continues to present to schools and parishes on Donal’s life and legacy. In your letter, write about what you have learned about her son and what has inspired you most about his life.</a:t>
            </a:r>
          </a:p>
          <a:p>
            <a:pPr marL="0" indent="0">
              <a:buNone/>
            </a:pPr>
            <a:endParaRPr lang="en-IE" sz="2400" dirty="0"/>
          </a:p>
        </p:txBody>
      </p:sp>
      <p:sp>
        <p:nvSpPr>
          <p:cNvPr id="4" name="TextBox 3">
            <a:extLst>
              <a:ext uri="{FF2B5EF4-FFF2-40B4-BE49-F238E27FC236}">
                <a16:creationId xmlns:a16="http://schemas.microsoft.com/office/drawing/2014/main" id="{C881EE60-CD17-43A6-9E55-4A4071BE2F05}"/>
              </a:ext>
            </a:extLst>
          </p:cNvPr>
          <p:cNvSpPr txBox="1"/>
          <p:nvPr/>
        </p:nvSpPr>
        <p:spPr>
          <a:xfrm>
            <a:off x="256032" y="960120"/>
            <a:ext cx="2194560" cy="215444"/>
          </a:xfrm>
          <a:prstGeom prst="rect">
            <a:avLst/>
          </a:prstGeom>
          <a:noFill/>
        </p:spPr>
        <p:txBody>
          <a:bodyPr wrap="square" rtlCol="0">
            <a:spAutoFit/>
          </a:bodyPr>
          <a:lstStyle/>
          <a:p>
            <a:r>
              <a:rPr lang="en-IE" sz="800" dirty="0"/>
              <a:t>https://pixabay.com/images/search/reflection/</a:t>
            </a:r>
          </a:p>
        </p:txBody>
      </p:sp>
    </p:spTree>
    <p:extLst>
      <p:ext uri="{BB962C8B-B14F-4D97-AF65-F5344CB8AC3E}">
        <p14:creationId xmlns:p14="http://schemas.microsoft.com/office/powerpoint/2010/main" val="2726828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91DAF-A18E-2161-31C1-335AFC15040C}"/>
              </a:ext>
            </a:extLst>
          </p:cNvPr>
          <p:cNvSpPr>
            <a:spLocks noGrp="1"/>
          </p:cNvSpPr>
          <p:nvPr>
            <p:ph type="title"/>
          </p:nvPr>
        </p:nvSpPr>
        <p:spPr>
          <a:xfrm>
            <a:off x="762001" y="803325"/>
            <a:ext cx="5314536" cy="1325563"/>
          </a:xfrm>
        </p:spPr>
        <p:txBody>
          <a:bodyPr>
            <a:normAutofit/>
          </a:bodyPr>
          <a:lstStyle/>
          <a:p>
            <a:r>
              <a:rPr lang="en-IE" sz="6000" dirty="0"/>
              <a:t>Part 2</a:t>
            </a:r>
          </a:p>
        </p:txBody>
      </p:sp>
      <p:sp>
        <p:nvSpPr>
          <p:cNvPr id="6150" name="Content Placeholder 6149">
            <a:extLst>
              <a:ext uri="{FF2B5EF4-FFF2-40B4-BE49-F238E27FC236}">
                <a16:creationId xmlns:a16="http://schemas.microsoft.com/office/drawing/2014/main" id="{F38E17FA-75B2-33B7-533E-3FA9693E870B}"/>
              </a:ext>
            </a:extLst>
          </p:cNvPr>
          <p:cNvSpPr>
            <a:spLocks noGrp="1"/>
          </p:cNvSpPr>
          <p:nvPr>
            <p:ph idx="1"/>
          </p:nvPr>
        </p:nvSpPr>
        <p:spPr>
          <a:xfrm>
            <a:off x="762000" y="2279018"/>
            <a:ext cx="5314543" cy="3375920"/>
          </a:xfrm>
        </p:spPr>
        <p:txBody>
          <a:bodyPr anchor="t">
            <a:normAutofit/>
          </a:bodyPr>
          <a:lstStyle/>
          <a:p>
            <a:pPr marL="0" indent="0">
              <a:buNone/>
            </a:pPr>
            <a:endParaRPr lang="en-US" sz="1800" dirty="0"/>
          </a:p>
          <a:p>
            <a:pPr marL="0" indent="0">
              <a:buNone/>
            </a:pPr>
            <a:r>
              <a:rPr lang="en-US" sz="3600" dirty="0"/>
              <a:t>When death happens, how do we grieve?</a:t>
            </a:r>
          </a:p>
        </p:txBody>
      </p:sp>
      <p:sp>
        <p:nvSpPr>
          <p:cNvPr id="6153" name="Freeform: Shape 6152">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55" name="Freeform: Shape 6154">
            <a:extLst>
              <a:ext uri="{FF2B5EF4-FFF2-40B4-BE49-F238E27FC236}">
                <a16:creationId xmlns:a16="http://schemas.microsoft.com/office/drawing/2014/main" id="{52AC6D7F-F068-4E11-BB06-F601D89BB9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46" name="Picture 2" descr="Taking the Sales Approach to Marketing - Part 2">
            <a:extLst>
              <a:ext uri="{FF2B5EF4-FFF2-40B4-BE49-F238E27FC236}">
                <a16:creationId xmlns:a16="http://schemas.microsoft.com/office/drawing/2014/main" id="{33E12D5D-9D2A-80CD-8536-31877ABF12C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84057" y="1468392"/>
            <a:ext cx="3796790" cy="2146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103685"/>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AB04B-8FAD-5833-E545-22790A91C279}"/>
              </a:ext>
            </a:extLst>
          </p:cNvPr>
          <p:cNvSpPr>
            <a:spLocks noGrp="1"/>
          </p:cNvSpPr>
          <p:nvPr>
            <p:ph type="title"/>
          </p:nvPr>
        </p:nvSpPr>
        <p:spPr>
          <a:xfrm>
            <a:off x="6289158" y="803325"/>
            <a:ext cx="5259707" cy="1325563"/>
          </a:xfrm>
        </p:spPr>
        <p:txBody>
          <a:bodyPr>
            <a:normAutofit/>
          </a:bodyPr>
          <a:lstStyle/>
          <a:p>
            <a:r>
              <a:rPr lang="en-IE" sz="6000" dirty="0"/>
              <a:t>Funerals</a:t>
            </a:r>
          </a:p>
        </p:txBody>
      </p:sp>
      <p:sp>
        <p:nvSpPr>
          <p:cNvPr id="7177" name="Freeform: Shape 7176">
            <a:extLst>
              <a:ext uri="{FF2B5EF4-FFF2-40B4-BE49-F238E27FC236}">
                <a16:creationId xmlns:a16="http://schemas.microsoft.com/office/drawing/2014/main" id="{357DD0D3-F869-46D0-944C-6EC60E19E35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170" name="Picture 2" descr="Ideas for Planning a Funeral for a Loved One">
            <a:extLst>
              <a:ext uri="{FF2B5EF4-FFF2-40B4-BE49-F238E27FC236}">
                <a16:creationId xmlns:a16="http://schemas.microsoft.com/office/drawing/2014/main" id="{F64AF480-B81F-DE09-D25F-63FCC855AA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689" r="-1" b="-1"/>
          <a:stretch/>
        </p:blipFill>
        <p:spPr bwMode="auto">
          <a:xfrm>
            <a:off x="1" y="2"/>
            <a:ext cx="5863721" cy="4984915"/>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noFill/>
          <a:extLst>
            <a:ext uri="{909E8E84-426E-40DD-AFC4-6F175D3DCCD1}">
              <a14:hiddenFill xmlns:a14="http://schemas.microsoft.com/office/drawing/2010/main">
                <a:solidFill>
                  <a:srgbClr val="FFFFFF"/>
                </a:solidFill>
              </a14:hiddenFill>
            </a:ext>
          </a:extLst>
        </p:spPr>
      </p:pic>
      <p:sp>
        <p:nvSpPr>
          <p:cNvPr id="7174" name="Content Placeholder 7173">
            <a:extLst>
              <a:ext uri="{FF2B5EF4-FFF2-40B4-BE49-F238E27FC236}">
                <a16:creationId xmlns:a16="http://schemas.microsoft.com/office/drawing/2014/main" id="{53AACD04-1EEF-B1C3-0168-5DC5688B73B4}"/>
              </a:ext>
            </a:extLst>
          </p:cNvPr>
          <p:cNvSpPr>
            <a:spLocks noGrp="1"/>
          </p:cNvSpPr>
          <p:nvPr>
            <p:ph idx="1"/>
          </p:nvPr>
        </p:nvSpPr>
        <p:spPr>
          <a:xfrm>
            <a:off x="6289158" y="1600200"/>
            <a:ext cx="5902842" cy="4702629"/>
          </a:xfrm>
        </p:spPr>
        <p:txBody>
          <a:bodyPr anchor="t">
            <a:normAutofit fontScale="55000" lnSpcReduction="20000"/>
          </a:bodyPr>
          <a:lstStyle/>
          <a:p>
            <a:pPr marL="0" indent="0">
              <a:buNone/>
            </a:pPr>
            <a:endParaRPr lang="en-US" sz="1800" dirty="0"/>
          </a:p>
          <a:p>
            <a:pPr marL="0" indent="0">
              <a:buNone/>
            </a:pPr>
            <a:endParaRPr lang="en-US" sz="1800" dirty="0"/>
          </a:p>
          <a:p>
            <a:pPr marL="0" indent="0">
              <a:lnSpc>
                <a:spcPct val="160000"/>
              </a:lnSpc>
              <a:spcBef>
                <a:spcPts val="0"/>
              </a:spcBef>
              <a:buNone/>
            </a:pPr>
            <a:r>
              <a:rPr lang="en-US" sz="4400" dirty="0"/>
              <a:t>Earlier we saw a clip of </a:t>
            </a:r>
            <a:r>
              <a:rPr lang="en-US" sz="4400" dirty="0" err="1"/>
              <a:t>Donal</a:t>
            </a:r>
            <a:r>
              <a:rPr lang="en-US" sz="4400" dirty="0"/>
              <a:t> Walsh’s funeral. We saw the usual things we associate with funerals, particularly in Ireland: the grieving family, the coffin, carrying the coffin, the symbols, the priest and so on.</a:t>
            </a:r>
          </a:p>
          <a:p>
            <a:pPr marL="0" indent="0">
              <a:lnSpc>
                <a:spcPct val="160000"/>
              </a:lnSpc>
              <a:spcBef>
                <a:spcPts val="0"/>
              </a:spcBef>
              <a:buNone/>
            </a:pPr>
            <a:endParaRPr lang="en-US" sz="4400" dirty="0"/>
          </a:p>
          <a:p>
            <a:pPr marL="0" indent="0">
              <a:lnSpc>
                <a:spcPct val="160000"/>
              </a:lnSpc>
              <a:spcBef>
                <a:spcPts val="0"/>
              </a:spcBef>
              <a:buNone/>
            </a:pPr>
            <a:r>
              <a:rPr lang="en-US" sz="4400" dirty="0"/>
              <a:t>What has your experience of funerals been, if any?</a:t>
            </a:r>
          </a:p>
        </p:txBody>
      </p:sp>
    </p:spTree>
    <p:extLst>
      <p:ext uri="{BB962C8B-B14F-4D97-AF65-F5344CB8AC3E}">
        <p14:creationId xmlns:p14="http://schemas.microsoft.com/office/powerpoint/2010/main" val="2192618021"/>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5974B6-3353-4781-B620-BC5168DAE1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8">
            <a:extLst>
              <a:ext uri="{FF2B5EF4-FFF2-40B4-BE49-F238E27FC236}">
                <a16:creationId xmlns:a16="http://schemas.microsoft.com/office/drawing/2014/main" id="{0A2C0FD4-452B-439A-A978-C37BC16F59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6152" y="2355786"/>
            <a:ext cx="4985748"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390F4DD-1976-D3F2-EF76-FADB41657287}"/>
              </a:ext>
            </a:extLst>
          </p:cNvPr>
          <p:cNvSpPr>
            <a:spLocks noGrp="1"/>
          </p:cNvSpPr>
          <p:nvPr>
            <p:ph type="title"/>
          </p:nvPr>
        </p:nvSpPr>
        <p:spPr>
          <a:xfrm>
            <a:off x="7559812" y="2723322"/>
            <a:ext cx="3510355" cy="2236738"/>
          </a:xfrm>
        </p:spPr>
        <p:txBody>
          <a:bodyPr vert="horz" lIns="91440" tIns="45720" rIns="91440" bIns="45720" rtlCol="0" anchor="b">
            <a:normAutofit/>
          </a:bodyPr>
          <a:lstStyle/>
          <a:p>
            <a:r>
              <a:rPr lang="en-US" kern="1200">
                <a:solidFill>
                  <a:srgbClr val="FFFFFF"/>
                </a:solidFill>
                <a:latin typeface="+mj-lt"/>
                <a:ea typeface="+mj-ea"/>
                <a:cs typeface="+mj-cs"/>
              </a:rPr>
              <a:t>Death and the Irish</a:t>
            </a:r>
          </a:p>
        </p:txBody>
      </p:sp>
      <p:sp>
        <p:nvSpPr>
          <p:cNvPr id="13" name="Freeform 5">
            <a:extLst>
              <a:ext uri="{FF2B5EF4-FFF2-40B4-BE49-F238E27FC236}">
                <a16:creationId xmlns:a16="http://schemas.microsoft.com/office/drawing/2014/main" id="{16929AE4-43B6-494E-B7D6-F778AB2F22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8CEE0D70-D5EB-4589-819D-77F64EC4FDE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2A701B99-D75A-4647-9635-9858D3BA73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884DEADC-5415-4FC6-93F0-89769392AF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859" y="1120020"/>
            <a:ext cx="5632862" cy="3509529"/>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My Father's Wake writer Kevin Toolis  shares the secrets of the Irish Wake">
            <a:hlinkClick r:id="" action="ppaction://media"/>
            <a:extLst>
              <a:ext uri="{FF2B5EF4-FFF2-40B4-BE49-F238E27FC236}">
                <a16:creationId xmlns:a16="http://schemas.microsoft.com/office/drawing/2014/main" id="{AC0DEF1B-394B-0D37-BD58-512C90B80C1A}"/>
              </a:ext>
            </a:extLst>
          </p:cNvPr>
          <p:cNvPicPr>
            <a:picLocks noGrp="1" noRot="1" noChangeAspect="1"/>
          </p:cNvPicPr>
          <p:nvPr>
            <p:ph idx="1"/>
            <a:videoFile r:link="rId1"/>
          </p:nvPr>
        </p:nvPicPr>
        <p:blipFill>
          <a:blip r:embed="rId4"/>
          <a:stretch>
            <a:fillRect/>
          </a:stretch>
        </p:blipFill>
        <p:spPr>
          <a:xfrm>
            <a:off x="181282" y="1384645"/>
            <a:ext cx="7103233" cy="3699705"/>
          </a:xfrm>
          <a:prstGeom prst="rect">
            <a:avLst/>
          </a:prstGeom>
        </p:spPr>
      </p:pic>
    </p:spTree>
    <p:extLst>
      <p:ext uri="{BB962C8B-B14F-4D97-AF65-F5344CB8AC3E}">
        <p14:creationId xmlns:p14="http://schemas.microsoft.com/office/powerpoint/2010/main" val="49389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13 Questions to Ask Before Developing Your Brand Identity - crowdspring Blog">
            <a:extLst>
              <a:ext uri="{FF2B5EF4-FFF2-40B4-BE49-F238E27FC236}">
                <a16:creationId xmlns:a16="http://schemas.microsoft.com/office/drawing/2014/main" id="{82D2A020-FA09-8D76-341B-739EE6B8C5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882" b="-1"/>
          <a:stretch/>
        </p:blipFill>
        <p:spPr bwMode="auto">
          <a:xfrm>
            <a:off x="-3047" y="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8201" name="Rectangle 8200">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264F6CE-AEEB-AC9D-6DC6-8BB91EAF6C6F}"/>
              </a:ext>
            </a:extLst>
          </p:cNvPr>
          <p:cNvSpPr>
            <a:spLocks noGrp="1"/>
          </p:cNvSpPr>
          <p:nvPr>
            <p:ph type="title"/>
          </p:nvPr>
        </p:nvSpPr>
        <p:spPr>
          <a:xfrm>
            <a:off x="7528563" y="-370291"/>
            <a:ext cx="3822189" cy="1899912"/>
          </a:xfrm>
        </p:spPr>
        <p:txBody>
          <a:bodyPr>
            <a:normAutofit/>
          </a:bodyPr>
          <a:lstStyle/>
          <a:p>
            <a:r>
              <a:rPr lang="en-IE" sz="6000" dirty="0"/>
              <a:t>Questions:</a:t>
            </a:r>
          </a:p>
        </p:txBody>
      </p:sp>
      <p:sp>
        <p:nvSpPr>
          <p:cNvPr id="3" name="Content Placeholder 2">
            <a:extLst>
              <a:ext uri="{FF2B5EF4-FFF2-40B4-BE49-F238E27FC236}">
                <a16:creationId xmlns:a16="http://schemas.microsoft.com/office/drawing/2014/main" id="{3E27F24E-45A1-4ED9-B280-B44AD85C2AC8}"/>
              </a:ext>
            </a:extLst>
          </p:cNvPr>
          <p:cNvSpPr>
            <a:spLocks noGrp="1"/>
          </p:cNvSpPr>
          <p:nvPr>
            <p:ph idx="1"/>
          </p:nvPr>
        </p:nvSpPr>
        <p:spPr>
          <a:xfrm>
            <a:off x="6558639" y="579665"/>
            <a:ext cx="5630312" cy="5870121"/>
          </a:xfrm>
        </p:spPr>
        <p:txBody>
          <a:bodyPr>
            <a:noAutofit/>
          </a:bodyPr>
          <a:lstStyle/>
          <a:p>
            <a:pPr marL="0" indent="0">
              <a:buNone/>
            </a:pPr>
            <a:endParaRPr lang="en-IE" sz="2000" dirty="0"/>
          </a:p>
          <a:p>
            <a:pPr marL="514350" indent="-514350">
              <a:buAutoNum type="arabicPeriod"/>
            </a:pPr>
            <a:r>
              <a:rPr lang="en-IE" sz="2000" dirty="0"/>
              <a:t>What prayers are said as Kevin’s father dies? What do these prayers serve to do as the person dies?</a:t>
            </a:r>
          </a:p>
          <a:p>
            <a:pPr marL="514350" indent="-514350">
              <a:buAutoNum type="arabicPeriod"/>
            </a:pPr>
            <a:r>
              <a:rPr lang="en-IE" sz="2000" dirty="0"/>
              <a:t>What is the role of the community in helping the family come to terms with the death of their loved one?</a:t>
            </a:r>
          </a:p>
          <a:p>
            <a:pPr marL="514350" indent="-514350">
              <a:buAutoNum type="arabicPeriod"/>
            </a:pPr>
            <a:r>
              <a:rPr lang="en-IE" sz="2000" dirty="0"/>
              <a:t>What aspects of this experience do you recognise? What do you see that is different to what you’ve seen before?</a:t>
            </a:r>
          </a:p>
          <a:p>
            <a:pPr marL="514350" indent="-514350">
              <a:buAutoNum type="arabicPeriod"/>
            </a:pPr>
            <a:r>
              <a:rPr lang="en-IE" sz="2000" dirty="0"/>
              <a:t>Why, do you think, did women play such a big role in controlling the emotional temperature of the funeral?</a:t>
            </a:r>
          </a:p>
          <a:p>
            <a:pPr marL="514350" indent="-514350">
              <a:buFont typeface="Arial" panose="020B0604020202020204" pitchFamily="34" charset="0"/>
              <a:buAutoNum type="arabicPeriod"/>
            </a:pPr>
            <a:r>
              <a:rPr lang="en-IE" sz="2000" dirty="0"/>
              <a:t>“People came in great numbers … and everyone shook your hand saying ‘Sorry for your trouble”.  Why is this important to Kevin?</a:t>
            </a:r>
          </a:p>
          <a:p>
            <a:pPr marL="514350" indent="-514350">
              <a:buAutoNum type="arabicPeriod"/>
            </a:pPr>
            <a:r>
              <a:rPr lang="en-IE" sz="2000" dirty="0"/>
              <a:t>What parts of this man’s account of his father’s death and funeral did you find most moving?</a:t>
            </a:r>
          </a:p>
          <a:p>
            <a:pPr marL="0" indent="0">
              <a:buNone/>
            </a:pPr>
            <a:endParaRPr lang="en-IE" sz="2000" dirty="0"/>
          </a:p>
        </p:txBody>
      </p:sp>
    </p:spTree>
    <p:extLst>
      <p:ext uri="{BB962C8B-B14F-4D97-AF65-F5344CB8AC3E}">
        <p14:creationId xmlns:p14="http://schemas.microsoft.com/office/powerpoint/2010/main" val="203945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91584-9275-D9C4-0A64-EC5FA86EEF5C}"/>
              </a:ext>
            </a:extLst>
          </p:cNvPr>
          <p:cNvSpPr>
            <a:spLocks noGrp="1"/>
          </p:cNvSpPr>
          <p:nvPr>
            <p:ph type="title"/>
          </p:nvPr>
        </p:nvSpPr>
        <p:spPr>
          <a:xfrm>
            <a:off x="835153" y="831276"/>
            <a:ext cx="10741804" cy="843657"/>
          </a:xfrm>
        </p:spPr>
        <p:txBody>
          <a:bodyPr>
            <a:noAutofit/>
          </a:bodyPr>
          <a:lstStyle/>
          <a:p>
            <a:r>
              <a:rPr lang="en-IE" sz="3200" dirty="0"/>
              <a:t>Kevin talks about seeking to bridge the moment of bereavement and loss together </a:t>
            </a:r>
            <a:r>
              <a:rPr lang="mr-IN" sz="3200" dirty="0"/>
              <a:t>…</a:t>
            </a:r>
            <a:endParaRPr lang="en-IE" sz="3200" dirty="0"/>
          </a:p>
        </p:txBody>
      </p:sp>
      <p:sp>
        <p:nvSpPr>
          <p:cNvPr id="11"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65881C4-AEBD-5588-3E4D-99F2851BC806}"/>
              </a:ext>
            </a:extLst>
          </p:cNvPr>
          <p:cNvPicPr>
            <a:picLocks noChangeAspect="1"/>
          </p:cNvPicPr>
          <p:nvPr/>
        </p:nvPicPr>
        <p:blipFill rotWithShape="1">
          <a:blip r:embed="rId3"/>
          <a:srcRect l="845" r="-2" b="-2"/>
          <a:stretch/>
        </p:blipFill>
        <p:spPr>
          <a:xfrm>
            <a:off x="835153" y="2002117"/>
            <a:ext cx="6215794" cy="4171569"/>
          </a:xfrm>
          <a:prstGeom prst="rect">
            <a:avLst/>
          </a:prstGeom>
        </p:spPr>
      </p:pic>
      <p:sp>
        <p:nvSpPr>
          <p:cNvPr id="3" name="Content Placeholder 2">
            <a:extLst>
              <a:ext uri="{FF2B5EF4-FFF2-40B4-BE49-F238E27FC236}">
                <a16:creationId xmlns:a16="http://schemas.microsoft.com/office/drawing/2014/main" id="{F31DEE61-0979-429A-4483-3C4481EE885F}"/>
              </a:ext>
            </a:extLst>
          </p:cNvPr>
          <p:cNvSpPr>
            <a:spLocks noGrp="1"/>
          </p:cNvSpPr>
          <p:nvPr>
            <p:ph idx="1"/>
          </p:nvPr>
        </p:nvSpPr>
        <p:spPr>
          <a:xfrm>
            <a:off x="7533314" y="1791948"/>
            <a:ext cx="4468186" cy="4527209"/>
          </a:xfrm>
        </p:spPr>
        <p:txBody>
          <a:bodyPr anchor="ctr">
            <a:noAutofit/>
          </a:bodyPr>
          <a:lstStyle/>
          <a:p>
            <a:pPr marL="0" indent="0">
              <a:lnSpc>
                <a:spcPct val="120000"/>
              </a:lnSpc>
              <a:spcBef>
                <a:spcPts val="0"/>
              </a:spcBef>
              <a:buNone/>
            </a:pPr>
            <a:r>
              <a:rPr lang="en-IE" sz="2400" dirty="0"/>
              <a:t>In small groups, discuss what kind of practical, emotional and spiritual help and support people need when they’ve lost a loved one. Give real-life examples! Be practical in your discussions. What are the things you can do?</a:t>
            </a:r>
          </a:p>
          <a:p>
            <a:pPr marL="971550" lvl="1" indent="-514350">
              <a:lnSpc>
                <a:spcPct val="120000"/>
              </a:lnSpc>
              <a:spcBef>
                <a:spcPts val="0"/>
              </a:spcBef>
              <a:buFont typeface="+mj-lt"/>
              <a:buAutoNum type="arabicPeriod"/>
            </a:pPr>
            <a:r>
              <a:rPr lang="en-IE" dirty="0"/>
              <a:t>Practical help</a:t>
            </a:r>
          </a:p>
          <a:p>
            <a:pPr marL="971550" lvl="1" indent="-514350">
              <a:lnSpc>
                <a:spcPct val="120000"/>
              </a:lnSpc>
              <a:spcBef>
                <a:spcPts val="0"/>
              </a:spcBef>
              <a:buFont typeface="+mj-lt"/>
              <a:buAutoNum type="arabicPeriod"/>
            </a:pPr>
            <a:r>
              <a:rPr lang="en-IE" dirty="0"/>
              <a:t>Emotional help</a:t>
            </a:r>
          </a:p>
          <a:p>
            <a:pPr marL="971550" lvl="1" indent="-514350">
              <a:lnSpc>
                <a:spcPct val="120000"/>
              </a:lnSpc>
              <a:spcBef>
                <a:spcPts val="0"/>
              </a:spcBef>
              <a:buFont typeface="+mj-lt"/>
              <a:buAutoNum type="arabicPeriod"/>
            </a:pPr>
            <a:r>
              <a:rPr lang="en-IE" dirty="0"/>
              <a:t>Spiritual support</a:t>
            </a:r>
          </a:p>
        </p:txBody>
      </p:sp>
    </p:spTree>
    <p:extLst>
      <p:ext uri="{BB962C8B-B14F-4D97-AF65-F5344CB8AC3E}">
        <p14:creationId xmlns:p14="http://schemas.microsoft.com/office/powerpoint/2010/main" val="2140845496"/>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07" name="Rectangle 25606">
            <a:extLst>
              <a:ext uri="{FF2B5EF4-FFF2-40B4-BE49-F238E27FC236}">
                <a16:creationId xmlns:a16="http://schemas.microsoft.com/office/drawing/2014/main" id="{23E547B5-89CF-4EC0-96DE-25771AED07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9" name="Rectangle 25608">
            <a:extLst>
              <a:ext uri="{FF2B5EF4-FFF2-40B4-BE49-F238E27FC236}">
                <a16:creationId xmlns:a16="http://schemas.microsoft.com/office/drawing/2014/main" id="{3F0B8CEB-8279-4E5E-A0CE-1FC9F71736F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758500-6D1C-C1AE-768E-44C90E85B402}"/>
              </a:ext>
            </a:extLst>
          </p:cNvPr>
          <p:cNvSpPr>
            <a:spLocks noGrp="1"/>
          </p:cNvSpPr>
          <p:nvPr>
            <p:ph type="title"/>
          </p:nvPr>
        </p:nvSpPr>
        <p:spPr>
          <a:xfrm>
            <a:off x="7206347" y="609600"/>
            <a:ext cx="4985653" cy="1330839"/>
          </a:xfrm>
        </p:spPr>
        <p:txBody>
          <a:bodyPr>
            <a:noAutofit/>
          </a:bodyPr>
          <a:lstStyle/>
          <a:p>
            <a:r>
              <a:rPr lang="en-IE" sz="6000" dirty="0"/>
              <a:t>Optional Exercise:</a:t>
            </a:r>
          </a:p>
        </p:txBody>
      </p:sp>
      <p:pic>
        <p:nvPicPr>
          <p:cNvPr id="25602" name="Picture 2" descr="Wisdom for living with death and loss | TED Talks">
            <a:extLst>
              <a:ext uri="{FF2B5EF4-FFF2-40B4-BE49-F238E27FC236}">
                <a16:creationId xmlns:a16="http://schemas.microsoft.com/office/drawing/2014/main" id="{6A50CD9C-C4DF-8C92-E427-73A54046DB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633"/>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85C4989-707D-E029-B86C-8CD09F98B712}"/>
              </a:ext>
            </a:extLst>
          </p:cNvPr>
          <p:cNvSpPr>
            <a:spLocks noGrp="1"/>
          </p:cNvSpPr>
          <p:nvPr>
            <p:ph idx="1"/>
          </p:nvPr>
        </p:nvSpPr>
        <p:spPr>
          <a:xfrm>
            <a:off x="7206347" y="1723994"/>
            <a:ext cx="4681035" cy="5061857"/>
          </a:xfrm>
        </p:spPr>
        <p:txBody>
          <a:bodyPr>
            <a:noAutofit/>
          </a:bodyPr>
          <a:lstStyle/>
          <a:p>
            <a:endParaRPr lang="en-IE" sz="2400" dirty="0"/>
          </a:p>
          <a:p>
            <a:r>
              <a:rPr lang="en-IE" sz="2400" dirty="0"/>
              <a:t>It might be appropriate (depending on your context) for your students to interview another member of the staff who has suffered a bereavement that they’re now comfortable talking about.</a:t>
            </a:r>
          </a:p>
          <a:p>
            <a:r>
              <a:rPr lang="en-IE" sz="2400" dirty="0"/>
              <a:t>Students might ask questions around what he/she felt was helpful; what the experience of the funeral was like; what their own beliefs are around death; what consoles them.</a:t>
            </a:r>
          </a:p>
        </p:txBody>
      </p:sp>
    </p:spTree>
    <p:extLst>
      <p:ext uri="{BB962C8B-B14F-4D97-AF65-F5344CB8AC3E}">
        <p14:creationId xmlns:p14="http://schemas.microsoft.com/office/powerpoint/2010/main" val="2999298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FDE20-329B-B0E0-D32A-F02EDA782CE5}"/>
              </a:ext>
            </a:extLst>
          </p:cNvPr>
          <p:cNvSpPr>
            <a:spLocks noGrp="1"/>
          </p:cNvSpPr>
          <p:nvPr>
            <p:ph type="title"/>
          </p:nvPr>
        </p:nvSpPr>
        <p:spPr/>
        <p:txBody>
          <a:bodyPr>
            <a:noAutofit/>
          </a:bodyPr>
          <a:lstStyle/>
          <a:p>
            <a:r>
              <a:rPr lang="en-IE" sz="6000" dirty="0"/>
              <a:t>And what about when you’re grieving yourself …</a:t>
            </a:r>
          </a:p>
        </p:txBody>
      </p:sp>
      <p:pic>
        <p:nvPicPr>
          <p:cNvPr id="10242" name="Picture 2" descr="Instagram artwork by @crazyheadcomics - clouds with raining and thunder that has tips on different ways of coping with grief">
            <a:extLst>
              <a:ext uri="{FF2B5EF4-FFF2-40B4-BE49-F238E27FC236}">
                <a16:creationId xmlns:a16="http://schemas.microsoft.com/office/drawing/2014/main" id="{D46E0590-4172-236F-545E-C4227F85983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20331" y="1939925"/>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877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1273"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9B8120-CBC7-1CAD-6B27-689A8D0C275A}"/>
              </a:ext>
            </a:extLst>
          </p:cNvPr>
          <p:cNvSpPr>
            <a:spLocks noGrp="1"/>
          </p:cNvSpPr>
          <p:nvPr>
            <p:ph type="title"/>
          </p:nvPr>
        </p:nvSpPr>
        <p:spPr>
          <a:xfrm>
            <a:off x="841247" y="474146"/>
            <a:ext cx="10515593" cy="1197864"/>
          </a:xfrm>
        </p:spPr>
        <p:txBody>
          <a:bodyPr>
            <a:normAutofit/>
          </a:bodyPr>
          <a:lstStyle/>
          <a:p>
            <a:r>
              <a:rPr lang="en-IE" sz="6000" dirty="0"/>
              <a:t>Part 3</a:t>
            </a:r>
          </a:p>
        </p:txBody>
      </p:sp>
      <p:sp>
        <p:nvSpPr>
          <p:cNvPr id="11275"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Full Forms General Knowledge - Part 3 » Educational Platform">
            <a:extLst>
              <a:ext uri="{FF2B5EF4-FFF2-40B4-BE49-F238E27FC236}">
                <a16:creationId xmlns:a16="http://schemas.microsoft.com/office/drawing/2014/main" id="{8782D2D9-8082-50C4-C45D-982D6CE183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441" r="-3" b="693"/>
          <a:stretch/>
        </p:blipFill>
        <p:spPr bwMode="auto">
          <a:xfrm>
            <a:off x="835153" y="2002117"/>
            <a:ext cx="6215794" cy="4171569"/>
          </a:xfrm>
          <a:prstGeom prst="rect">
            <a:avLst/>
          </a:prstGeom>
          <a:noFill/>
          <a:extLst>
            <a:ext uri="{909E8E84-426E-40DD-AFC4-6F175D3DCCD1}">
              <a14:hiddenFill xmlns:a14="http://schemas.microsoft.com/office/drawing/2010/main">
                <a:solidFill>
                  <a:srgbClr val="FFFFFF"/>
                </a:solidFill>
              </a14:hiddenFill>
            </a:ext>
          </a:extLst>
        </p:spPr>
      </p:pic>
      <p:sp>
        <p:nvSpPr>
          <p:cNvPr id="11270" name="Content Placeholder 11269">
            <a:extLst>
              <a:ext uri="{FF2B5EF4-FFF2-40B4-BE49-F238E27FC236}">
                <a16:creationId xmlns:a16="http://schemas.microsoft.com/office/drawing/2014/main" id="{8E7C49CC-50CD-25DC-64B9-8B077CD4C762}"/>
              </a:ext>
            </a:extLst>
          </p:cNvPr>
          <p:cNvSpPr>
            <a:spLocks noGrp="1"/>
          </p:cNvSpPr>
          <p:nvPr>
            <p:ph idx="1"/>
          </p:nvPr>
        </p:nvSpPr>
        <p:spPr>
          <a:xfrm>
            <a:off x="7533314" y="1999578"/>
            <a:ext cx="3823525" cy="4171568"/>
          </a:xfrm>
        </p:spPr>
        <p:txBody>
          <a:bodyPr anchor="ctr">
            <a:normAutofit/>
          </a:bodyPr>
          <a:lstStyle/>
          <a:p>
            <a:pPr marL="0" indent="0">
              <a:buNone/>
            </a:pPr>
            <a:r>
              <a:rPr lang="en-US" sz="3600" dirty="0"/>
              <a:t>The reason for our hope</a:t>
            </a:r>
          </a:p>
        </p:txBody>
      </p:sp>
    </p:spTree>
    <p:extLst>
      <p:ext uri="{BB962C8B-B14F-4D97-AF65-F5344CB8AC3E}">
        <p14:creationId xmlns:p14="http://schemas.microsoft.com/office/powerpoint/2010/main" val="681685612"/>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7" name="Rectangle 17416">
            <a:extLst>
              <a:ext uri="{FF2B5EF4-FFF2-40B4-BE49-F238E27FC236}">
                <a16:creationId xmlns:a16="http://schemas.microsoft.com/office/drawing/2014/main"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9" name="Rectangle 17418">
            <a:extLst>
              <a:ext uri="{FF2B5EF4-FFF2-40B4-BE49-F238E27FC236}">
                <a16:creationId xmlns:a16="http://schemas.microsoft.com/office/drawing/2014/main"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464595"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26" name="Freeform: Shape 17420">
            <a:extLst>
              <a:ext uri="{FF2B5EF4-FFF2-40B4-BE49-F238E27FC236}">
                <a16:creationId xmlns:a16="http://schemas.microsoft.com/office/drawing/2014/main"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546337"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27" name="Title 1">
            <a:extLst>
              <a:ext uri="{FF2B5EF4-FFF2-40B4-BE49-F238E27FC236}">
                <a16:creationId xmlns:a16="http://schemas.microsoft.com/office/drawing/2014/main" id="{B2F4FF32-EF2A-B921-0BF5-981F62987B43}"/>
              </a:ext>
            </a:extLst>
          </p:cNvPr>
          <p:cNvSpPr>
            <a:spLocks noGrp="1"/>
          </p:cNvSpPr>
          <p:nvPr>
            <p:ph type="title"/>
          </p:nvPr>
        </p:nvSpPr>
        <p:spPr>
          <a:xfrm>
            <a:off x="804672" y="640263"/>
            <a:ext cx="5157216" cy="1344975"/>
          </a:xfrm>
        </p:spPr>
        <p:txBody>
          <a:bodyPr>
            <a:normAutofit/>
          </a:bodyPr>
          <a:lstStyle/>
          <a:p>
            <a:r>
              <a:rPr lang="en-IE" sz="4000" dirty="0"/>
              <a:t>We have …</a:t>
            </a:r>
          </a:p>
        </p:txBody>
      </p:sp>
      <p:sp>
        <p:nvSpPr>
          <p:cNvPr id="17414" name="Content Placeholder 17413">
            <a:extLst>
              <a:ext uri="{FF2B5EF4-FFF2-40B4-BE49-F238E27FC236}">
                <a16:creationId xmlns:a16="http://schemas.microsoft.com/office/drawing/2014/main" id="{1E5696B3-EEA7-DE91-18B0-6E2BCADC7099}"/>
              </a:ext>
            </a:extLst>
          </p:cNvPr>
          <p:cNvSpPr>
            <a:spLocks noGrp="1"/>
          </p:cNvSpPr>
          <p:nvPr>
            <p:ph idx="1"/>
          </p:nvPr>
        </p:nvSpPr>
        <p:spPr>
          <a:xfrm>
            <a:off x="804672" y="2121763"/>
            <a:ext cx="5157216" cy="3773010"/>
          </a:xfrm>
        </p:spPr>
        <p:txBody>
          <a:bodyPr>
            <a:normAutofit/>
          </a:bodyPr>
          <a:lstStyle/>
          <a:p>
            <a:r>
              <a:rPr lang="en-US" sz="2400" dirty="0"/>
              <a:t>One of our greatest fears is death: death of those we love and/or our own death. Despite its inevitability, it isn’t easy to think about.</a:t>
            </a:r>
          </a:p>
          <a:p>
            <a:r>
              <a:rPr lang="en-US" sz="2400" dirty="0"/>
              <a:t>We deal with this fear by looking for hope. We will now explore what hopes Christians have in the face of our fear of death.</a:t>
            </a:r>
          </a:p>
        </p:txBody>
      </p:sp>
      <p:pic>
        <p:nvPicPr>
          <p:cNvPr id="17410" name="Picture 2" descr="Design Thinking Toolkit - Unite your Team with &quot;Hopes &amp; Fears&quot;">
            <a:extLst>
              <a:ext uri="{FF2B5EF4-FFF2-40B4-BE49-F238E27FC236}">
                <a16:creationId xmlns:a16="http://schemas.microsoft.com/office/drawing/2014/main" id="{25F66486-738F-168E-7199-404B86FE2E4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69642" y="1577201"/>
            <a:ext cx="4736963" cy="3548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751873"/>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7" name="Rectangle 12296">
            <a:extLst>
              <a:ext uri="{FF2B5EF4-FFF2-40B4-BE49-F238E27FC236}">
                <a16:creationId xmlns:a16="http://schemas.microsoft.com/office/drawing/2014/main" id="{5A0118C5-4F8D-4CF4-BADD-53FEACC6C4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299" name="Group 12298">
            <a:extLst>
              <a:ext uri="{FF2B5EF4-FFF2-40B4-BE49-F238E27FC236}">
                <a16:creationId xmlns:a16="http://schemas.microsoft.com/office/drawing/2014/main" id="{2A638C7D-9088-41A9-88A0-7357157BC16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31180" y="1109243"/>
            <a:ext cx="4842710" cy="4842710"/>
            <a:chOff x="1881974" y="1174396"/>
            <a:chExt cx="5290997" cy="5290997"/>
          </a:xfrm>
        </p:grpSpPr>
        <p:sp>
          <p:nvSpPr>
            <p:cNvPr id="12300" name="Oval 12299">
              <a:extLst>
                <a:ext uri="{FF2B5EF4-FFF2-40B4-BE49-F238E27FC236}">
                  <a16:creationId xmlns:a16="http://schemas.microsoft.com/office/drawing/2014/main" id="{9714B173-1D32-4BBC-A685-1F5D257ABD7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1" name="Oval 12300">
              <a:extLst>
                <a:ext uri="{FF2B5EF4-FFF2-40B4-BE49-F238E27FC236}">
                  <a16:creationId xmlns:a16="http://schemas.microsoft.com/office/drawing/2014/main" id="{BEF82DD1-2343-4F41-B6A7-A6489A713E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303" name="Oval 12302">
            <a:extLst>
              <a:ext uri="{FF2B5EF4-FFF2-40B4-BE49-F238E27FC236}">
                <a16:creationId xmlns:a16="http://schemas.microsoft.com/office/drawing/2014/main" id="{4E0A5C5C-2A95-428E-9F6A-0D29EBD57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270" y="1095407"/>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CAEDEE-421A-9413-3EC6-3651DEDB77F6}"/>
              </a:ext>
            </a:extLst>
          </p:cNvPr>
          <p:cNvSpPr>
            <a:spLocks noGrp="1"/>
          </p:cNvSpPr>
          <p:nvPr>
            <p:ph type="title"/>
          </p:nvPr>
        </p:nvSpPr>
        <p:spPr>
          <a:xfrm>
            <a:off x="5644751" y="568517"/>
            <a:ext cx="6161004" cy="886379"/>
          </a:xfrm>
        </p:spPr>
        <p:txBody>
          <a:bodyPr>
            <a:normAutofit/>
          </a:bodyPr>
          <a:lstStyle/>
          <a:p>
            <a:r>
              <a:rPr lang="en-IE" sz="4000" dirty="0">
                <a:solidFill>
                  <a:schemeClr val="bg1"/>
                </a:solidFill>
              </a:rPr>
              <a:t>Two reasons for our hope</a:t>
            </a:r>
          </a:p>
        </p:txBody>
      </p:sp>
      <p:grpSp>
        <p:nvGrpSpPr>
          <p:cNvPr id="12305" name="Group 12304">
            <a:extLst>
              <a:ext uri="{FF2B5EF4-FFF2-40B4-BE49-F238E27FC236}">
                <a16:creationId xmlns:a16="http://schemas.microsoft.com/office/drawing/2014/main" id="{3F219210-B16A-47B6-9AA8-207DAFF37E6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2306" name="Freeform: Shape 12305">
              <a:extLst>
                <a:ext uri="{FF2B5EF4-FFF2-40B4-BE49-F238E27FC236}">
                  <a16:creationId xmlns:a16="http://schemas.microsoft.com/office/drawing/2014/main" id="{C5A741B9-65EC-4C5B-9FE0-4A18575771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307" name="Freeform: Shape 12306">
              <a:extLst>
                <a:ext uri="{FF2B5EF4-FFF2-40B4-BE49-F238E27FC236}">
                  <a16:creationId xmlns:a16="http://schemas.microsoft.com/office/drawing/2014/main" id="{C0BB4301-41FA-4453-956F-A11CC664B6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pic>
        <p:nvPicPr>
          <p:cNvPr id="12292" name="Picture 4" descr="love-each-other-as-i-have-loved-you | For Every Mom">
            <a:extLst>
              <a:ext uri="{FF2B5EF4-FFF2-40B4-BE49-F238E27FC236}">
                <a16:creationId xmlns:a16="http://schemas.microsoft.com/office/drawing/2014/main" id="{B9D177DE-1E40-31A4-18B3-60FE307CE18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49077" y="1864214"/>
            <a:ext cx="3217333" cy="321733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CAD03E5-3B2D-8642-F66C-EC15453198D2}"/>
              </a:ext>
            </a:extLst>
          </p:cNvPr>
          <p:cNvSpPr>
            <a:spLocks noGrp="1"/>
          </p:cNvSpPr>
          <p:nvPr>
            <p:ph idx="1"/>
          </p:nvPr>
        </p:nvSpPr>
        <p:spPr>
          <a:xfrm>
            <a:off x="6234868" y="1820369"/>
            <a:ext cx="5217173" cy="4351338"/>
          </a:xfrm>
        </p:spPr>
        <p:txBody>
          <a:bodyPr>
            <a:normAutofit/>
          </a:bodyPr>
          <a:lstStyle/>
          <a:p>
            <a:pPr marL="0" indent="0">
              <a:buNone/>
            </a:pPr>
            <a:endParaRPr lang="en-IE" dirty="0">
              <a:solidFill>
                <a:schemeClr val="bg1"/>
              </a:solidFill>
            </a:endParaRPr>
          </a:p>
          <a:p>
            <a:pPr marL="514350" indent="-514350">
              <a:lnSpc>
                <a:spcPct val="150000"/>
              </a:lnSpc>
              <a:buFont typeface="+mj-lt"/>
              <a:buAutoNum type="arabicPeriod"/>
            </a:pPr>
            <a:r>
              <a:rPr lang="en-IE" dirty="0">
                <a:solidFill>
                  <a:schemeClr val="bg1"/>
                </a:solidFill>
              </a:rPr>
              <a:t>One another </a:t>
            </a:r>
          </a:p>
          <a:p>
            <a:pPr marL="514350" indent="-514350">
              <a:lnSpc>
                <a:spcPct val="150000"/>
              </a:lnSpc>
              <a:buFont typeface="+mj-lt"/>
              <a:buAutoNum type="arabicPeriod"/>
            </a:pPr>
            <a:r>
              <a:rPr lang="en-IE" dirty="0">
                <a:solidFill>
                  <a:schemeClr val="bg1"/>
                </a:solidFill>
              </a:rPr>
              <a:t>God</a:t>
            </a:r>
          </a:p>
        </p:txBody>
      </p:sp>
      <p:grpSp>
        <p:nvGrpSpPr>
          <p:cNvPr id="12309"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2310" name="Freeform: Shape 12309">
              <a:extLst>
                <a:ext uri="{FF2B5EF4-FFF2-40B4-BE49-F238E27FC236}">
                  <a16:creationId xmlns:a16="http://schemas.microsoft.com/office/drawing/2014/main" id="{D510EA93-8F64-42C8-A630-D449506E95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1" name="Freeform: Shape 12310">
              <a:extLst>
                <a:ext uri="{FF2B5EF4-FFF2-40B4-BE49-F238E27FC236}">
                  <a16:creationId xmlns:a16="http://schemas.microsoft.com/office/drawing/2014/main" id="{06CB53FC-E4DA-4001-928B-9998A85EA5B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2" name="Freeform: Shape 12311">
              <a:extLst>
                <a:ext uri="{FF2B5EF4-FFF2-40B4-BE49-F238E27FC236}">
                  <a16:creationId xmlns:a16="http://schemas.microsoft.com/office/drawing/2014/main" id="{D210B969-4FDF-4AAC-9397-63D5434958D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3" name="Freeform: Shape 12312">
              <a:extLst>
                <a:ext uri="{FF2B5EF4-FFF2-40B4-BE49-F238E27FC236}">
                  <a16:creationId xmlns:a16="http://schemas.microsoft.com/office/drawing/2014/main" id="{570B3EF0-84EA-4F47-86A3-1EA1F644A4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4" name="Freeform: Shape 12313">
              <a:extLst>
                <a:ext uri="{FF2B5EF4-FFF2-40B4-BE49-F238E27FC236}">
                  <a16:creationId xmlns:a16="http://schemas.microsoft.com/office/drawing/2014/main" id="{259369A8-EF57-42A1-8EC8-F6A9F92A3AD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177321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10">
            <a:extLst>
              <a:ext uri="{FF2B5EF4-FFF2-40B4-BE49-F238E27FC236}">
                <a16:creationId xmlns:a16="http://schemas.microsoft.com/office/drawing/2014/main" id="{86FD7672-78BE-4D6F-A711-2CDB79B52DF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Right Triangle 12">
            <a:extLst>
              <a:ext uri="{FF2B5EF4-FFF2-40B4-BE49-F238E27FC236}">
                <a16:creationId xmlns:a16="http://schemas.microsoft.com/office/drawing/2014/main" id="{827DC2C4-B485-428A-BF4A-472D2967F4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14">
            <a:extLst>
              <a:ext uri="{FF2B5EF4-FFF2-40B4-BE49-F238E27FC236}">
                <a16:creationId xmlns:a16="http://schemas.microsoft.com/office/drawing/2014/main" id="{4A62647B-1222-407C-8740-5A497612B1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DE06E0-94C7-7869-B5CE-5C2755178AE7}"/>
              </a:ext>
            </a:extLst>
          </p:cNvPr>
          <p:cNvSpPr>
            <a:spLocks noGrp="1"/>
          </p:cNvSpPr>
          <p:nvPr>
            <p:ph type="title"/>
          </p:nvPr>
        </p:nvSpPr>
        <p:spPr>
          <a:xfrm>
            <a:off x="8029293" y="806364"/>
            <a:ext cx="3354636" cy="2847413"/>
          </a:xfrm>
        </p:spPr>
        <p:txBody>
          <a:bodyPr vert="horz" lIns="91440" tIns="45720" rIns="91440" bIns="45720" rtlCol="0" anchor="b">
            <a:normAutofit/>
          </a:bodyPr>
          <a:lstStyle/>
          <a:p>
            <a:r>
              <a:rPr lang="en-US" sz="6000" kern="1200" dirty="0">
                <a:solidFill>
                  <a:schemeClr val="tx1"/>
                </a:solidFill>
                <a:latin typeface="+mj-lt"/>
                <a:ea typeface="+mj-ea"/>
                <a:cs typeface="+mj-cs"/>
              </a:rPr>
              <a:t>Love One Another</a:t>
            </a:r>
          </a:p>
        </p:txBody>
      </p:sp>
      <p:pic>
        <p:nvPicPr>
          <p:cNvPr id="4" name="Online Media 3" title="Bruno Mars - Count On Me - Lyrics on screen">
            <a:hlinkClick r:id="" action="ppaction://media"/>
            <a:extLst>
              <a:ext uri="{FF2B5EF4-FFF2-40B4-BE49-F238E27FC236}">
                <a16:creationId xmlns:a16="http://schemas.microsoft.com/office/drawing/2014/main" id="{F8E956D8-E586-52B2-DDCE-2C59DD081C05}"/>
              </a:ext>
            </a:extLst>
          </p:cNvPr>
          <p:cNvPicPr>
            <a:picLocks noGrp="1" noRot="1" noChangeAspect="1"/>
          </p:cNvPicPr>
          <p:nvPr>
            <p:ph idx="1"/>
            <a:videoFile r:link="rId1"/>
          </p:nvPr>
        </p:nvPicPr>
        <p:blipFill>
          <a:blip r:embed="rId4"/>
          <a:stretch>
            <a:fillRect/>
          </a:stretch>
        </p:blipFill>
        <p:spPr>
          <a:xfrm>
            <a:off x="1296558" y="1318502"/>
            <a:ext cx="5604636" cy="4203477"/>
          </a:xfrm>
          <a:prstGeom prst="rect">
            <a:avLst/>
          </a:prstGeom>
        </p:spPr>
      </p:pic>
    </p:spTree>
    <p:extLst>
      <p:ext uri="{BB962C8B-B14F-4D97-AF65-F5344CB8AC3E}">
        <p14:creationId xmlns:p14="http://schemas.microsoft.com/office/powerpoint/2010/main" val="137669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95" r="-1" b="12839"/>
          <a:stretch/>
        </p:blipFill>
        <p:spPr bwMode="auto">
          <a:xfrm>
            <a:off x="3068"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3951514"/>
            <a:ext cx="9265771" cy="857071"/>
          </a:xfrm>
        </p:spPr>
        <p:txBody>
          <a:bodyPr>
            <a:noAutofit/>
          </a:bodyPr>
          <a:lstStyle/>
          <a:p>
            <a:r>
              <a:rPr lang="en-US" sz="6000" dirty="0">
                <a:solidFill>
                  <a:schemeClr val="bg1"/>
                </a:solidFill>
              </a:rPr>
              <a:t>Extension Exercise 3</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5208672"/>
            <a:ext cx="9565028" cy="1249240"/>
          </a:xfrm>
        </p:spPr>
        <p:txBody>
          <a:bodyPr>
            <a:normAutofit/>
          </a:bodyPr>
          <a:lstStyle/>
          <a:p>
            <a:pPr marL="0" indent="0">
              <a:buNone/>
            </a:pPr>
            <a:r>
              <a:rPr lang="en-US" sz="2400" dirty="0">
                <a:solidFill>
                  <a:schemeClr val="bg1"/>
                </a:solidFill>
              </a:rPr>
              <a:t>Think back to our reflection on </a:t>
            </a:r>
            <a:r>
              <a:rPr lang="en-US" sz="2400" dirty="0" err="1">
                <a:solidFill>
                  <a:schemeClr val="bg1"/>
                </a:solidFill>
              </a:rPr>
              <a:t>Donal</a:t>
            </a:r>
            <a:r>
              <a:rPr lang="en-US" sz="2400" dirty="0">
                <a:solidFill>
                  <a:schemeClr val="bg1"/>
                </a:solidFill>
              </a:rPr>
              <a:t> Walsh’s life and death and the death and funeral of Kevin Toolin’s father. List the ways in which the families were supported by the wider community. </a:t>
            </a: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1551621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16F9E488-0718-4E1E-9D12-26779F6062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1" name="Rectangle 13320">
            <a:extLst>
              <a:ext uri="{FF2B5EF4-FFF2-40B4-BE49-F238E27FC236}">
                <a16:creationId xmlns:a16="http://schemas.microsoft.com/office/drawing/2014/main" id="{CE708407-D01D-4E57-8998-FF799DBC37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E8E651-B346-CA67-B4A9-955C7717143B}"/>
              </a:ext>
            </a:extLst>
          </p:cNvPr>
          <p:cNvSpPr>
            <a:spLocks noGrp="1"/>
          </p:cNvSpPr>
          <p:nvPr>
            <p:ph type="title"/>
          </p:nvPr>
        </p:nvSpPr>
        <p:spPr>
          <a:xfrm>
            <a:off x="699723" y="1622066"/>
            <a:ext cx="3554226" cy="2663688"/>
          </a:xfrm>
        </p:spPr>
        <p:txBody>
          <a:bodyPr vert="horz" lIns="91440" tIns="45720" rIns="91440" bIns="45720" rtlCol="0" anchor="b">
            <a:normAutofit/>
          </a:bodyPr>
          <a:lstStyle/>
          <a:p>
            <a:r>
              <a:rPr lang="en-US" sz="6000" kern="1200" dirty="0">
                <a:solidFill>
                  <a:schemeClr val="bg1"/>
                </a:solidFill>
                <a:latin typeface="+mj-lt"/>
                <a:ea typeface="+mj-ea"/>
                <a:cs typeface="+mj-cs"/>
              </a:rPr>
              <a:t>The Hospice Movement</a:t>
            </a:r>
          </a:p>
        </p:txBody>
      </p:sp>
      <p:grpSp>
        <p:nvGrpSpPr>
          <p:cNvPr id="13323" name="Group 13322">
            <a:extLst>
              <a:ext uri="{FF2B5EF4-FFF2-40B4-BE49-F238E27FC236}">
                <a16:creationId xmlns:a16="http://schemas.microsoft.com/office/drawing/2014/main" id="{7F963B07-5C9E-478C-A53E-B6F5B4A7893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13324" name="Freeform 5">
              <a:extLst>
                <a:ext uri="{FF2B5EF4-FFF2-40B4-BE49-F238E27FC236}">
                  <a16:creationId xmlns:a16="http://schemas.microsoft.com/office/drawing/2014/main" id="{A152F29E-C625-4313-96BF-5675B357C03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3325" name="Freeform 5">
              <a:extLst>
                <a:ext uri="{FF2B5EF4-FFF2-40B4-BE49-F238E27FC236}">
                  <a16:creationId xmlns:a16="http://schemas.microsoft.com/office/drawing/2014/main" id="{C2A5CB78-6497-4151-83B6-568BD27EC57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pic>
        <p:nvPicPr>
          <p:cNvPr id="13314" name="Picture 2" descr="Therese Brady Library Irish Hospice Foundation">
            <a:extLst>
              <a:ext uri="{FF2B5EF4-FFF2-40B4-BE49-F238E27FC236}">
                <a16:creationId xmlns:a16="http://schemas.microsoft.com/office/drawing/2014/main" id="{F45EAA13-4812-7C85-ECBD-7F493BB58D9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208104" y="1428962"/>
            <a:ext cx="6472362" cy="3414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199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E17AB-07AC-1C80-AEC4-097E93861CA3}"/>
              </a:ext>
            </a:extLst>
          </p:cNvPr>
          <p:cNvSpPr>
            <a:spLocks noGrp="1"/>
          </p:cNvSpPr>
          <p:nvPr>
            <p:ph type="title"/>
          </p:nvPr>
        </p:nvSpPr>
        <p:spPr/>
        <p:txBody>
          <a:bodyPr>
            <a:normAutofit/>
          </a:bodyPr>
          <a:lstStyle/>
          <a:p>
            <a:r>
              <a:rPr lang="en-IE" sz="6000" dirty="0"/>
              <a:t>Extension Exercise 4:</a:t>
            </a:r>
          </a:p>
        </p:txBody>
      </p:sp>
      <p:pic>
        <p:nvPicPr>
          <p:cNvPr id="4" name="Picture 4" descr="love-each-other-as-i-have-loved-you | For Every Mom">
            <a:extLst>
              <a:ext uri="{FF2B5EF4-FFF2-40B4-BE49-F238E27FC236}">
                <a16:creationId xmlns:a16="http://schemas.microsoft.com/office/drawing/2014/main" id="{0FE72E87-BFBF-B4F2-04C2-380B94F285C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920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883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F13C74B1-5B17-4795-BED0-7140497B44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0D52C8-7818-EEA0-15F4-659819D0A893}"/>
              </a:ext>
            </a:extLst>
          </p:cNvPr>
          <p:cNvSpPr>
            <a:spLocks noGrp="1"/>
          </p:cNvSpPr>
          <p:nvPr>
            <p:ph type="title"/>
          </p:nvPr>
        </p:nvSpPr>
        <p:spPr>
          <a:xfrm>
            <a:off x="186797" y="1"/>
            <a:ext cx="5969073" cy="2605282"/>
          </a:xfrm>
        </p:spPr>
        <p:txBody>
          <a:bodyPr anchor="b">
            <a:noAutofit/>
          </a:bodyPr>
          <a:lstStyle/>
          <a:p>
            <a:r>
              <a:rPr lang="en-IE" sz="6000" dirty="0"/>
              <a:t>But for Christians, love is also about God …</a:t>
            </a:r>
          </a:p>
        </p:txBody>
      </p:sp>
      <p:sp>
        <p:nvSpPr>
          <p:cNvPr id="1434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FEF1B85-42A2-1A94-3FD5-362C1C9090B3}"/>
              </a:ext>
            </a:extLst>
          </p:cNvPr>
          <p:cNvSpPr>
            <a:spLocks noGrp="1"/>
          </p:cNvSpPr>
          <p:nvPr>
            <p:ph idx="1"/>
          </p:nvPr>
        </p:nvSpPr>
        <p:spPr>
          <a:xfrm>
            <a:off x="186798" y="2605283"/>
            <a:ext cx="5123379" cy="3958804"/>
          </a:xfrm>
        </p:spPr>
        <p:txBody>
          <a:bodyPr>
            <a:noAutofit/>
          </a:bodyPr>
          <a:lstStyle/>
          <a:p>
            <a:pPr marL="0" indent="0">
              <a:lnSpc>
                <a:spcPct val="150000"/>
              </a:lnSpc>
              <a:spcBef>
                <a:spcPts val="0"/>
              </a:spcBef>
              <a:buNone/>
            </a:pPr>
            <a:r>
              <a:rPr lang="en-IE" sz="2400" dirty="0"/>
              <a:t>And this happens in two ways:</a:t>
            </a:r>
          </a:p>
          <a:p>
            <a:pPr marL="514350" indent="-514350">
              <a:lnSpc>
                <a:spcPct val="150000"/>
              </a:lnSpc>
              <a:spcBef>
                <a:spcPts val="0"/>
              </a:spcBef>
              <a:buAutoNum type="arabicPeriod"/>
            </a:pPr>
            <a:r>
              <a:rPr lang="en-IE" sz="2400" dirty="0"/>
              <a:t>Meaning for Christians takes place in terms of service to others – when we love others we make our lives meaningful</a:t>
            </a:r>
          </a:p>
          <a:p>
            <a:pPr marL="514350" indent="-514350">
              <a:lnSpc>
                <a:spcPct val="150000"/>
              </a:lnSpc>
              <a:spcBef>
                <a:spcPts val="0"/>
              </a:spcBef>
              <a:buAutoNum type="arabicPeriod"/>
            </a:pPr>
            <a:r>
              <a:rPr lang="en-IE" sz="2400" dirty="0"/>
              <a:t>God welcoming us home to him after we die</a:t>
            </a:r>
          </a:p>
        </p:txBody>
      </p:sp>
      <p:pic>
        <p:nvPicPr>
          <p:cNvPr id="14340" name="Picture 4" descr="The Grace of Abundance: Five Practices to Create a More Abundant Life |  Natural Awakenings Magazine">
            <a:extLst>
              <a:ext uri="{FF2B5EF4-FFF2-40B4-BE49-F238E27FC236}">
                <a16:creationId xmlns:a16="http://schemas.microsoft.com/office/drawing/2014/main" id="{E33D7C41-C55E-8AC8-09DE-4AC38D6066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64" r="4909"/>
          <a:stretch/>
        </p:blipFill>
        <p:spPr bwMode="auto">
          <a:xfrm>
            <a:off x="5496975" y="10"/>
            <a:ext cx="669350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841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68970-F229-42E8-7F15-C9234E79A7BA}"/>
              </a:ext>
            </a:extLst>
          </p:cNvPr>
          <p:cNvSpPr>
            <a:spLocks noGrp="1"/>
          </p:cNvSpPr>
          <p:nvPr>
            <p:ph type="title"/>
          </p:nvPr>
        </p:nvSpPr>
        <p:spPr/>
        <p:txBody>
          <a:bodyPr>
            <a:normAutofit/>
          </a:bodyPr>
          <a:lstStyle/>
          <a:p>
            <a:r>
              <a:rPr lang="en-IE" sz="6000" dirty="0"/>
              <a:t>Not words but deeds…..</a:t>
            </a:r>
          </a:p>
        </p:txBody>
      </p:sp>
      <p:pic>
        <p:nvPicPr>
          <p:cNvPr id="4" name="Online Media 3" title="Loving God and Serving Others">
            <a:hlinkClick r:id="" action="ppaction://media"/>
            <a:extLst>
              <a:ext uri="{FF2B5EF4-FFF2-40B4-BE49-F238E27FC236}">
                <a16:creationId xmlns:a16="http://schemas.microsoft.com/office/drawing/2014/main" id="{57395E66-8896-F3F8-E389-6666D770653D}"/>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64326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4E0A5C5C-2A95-428E-9F6A-0D29EBD57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395"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056F38F-7C4E-461D-8709-7D0024AE1F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411" y="1029607"/>
            <a:ext cx="4754948" cy="475494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7278469-3C3C-49CE-AEEE-E176A4900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60" y="934855"/>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924F3A-7CFC-E41A-8003-AE88E83A8C15}"/>
              </a:ext>
            </a:extLst>
          </p:cNvPr>
          <p:cNvSpPr>
            <a:spLocks noGrp="1"/>
          </p:cNvSpPr>
          <p:nvPr>
            <p:ph type="title"/>
          </p:nvPr>
        </p:nvSpPr>
        <p:spPr>
          <a:xfrm>
            <a:off x="1102368" y="1877492"/>
            <a:ext cx="4030132" cy="3215373"/>
          </a:xfrm>
        </p:spPr>
        <p:txBody>
          <a:bodyPr>
            <a:normAutofit/>
          </a:bodyPr>
          <a:lstStyle/>
          <a:p>
            <a:pPr algn="ctr"/>
            <a:r>
              <a:rPr lang="en-IE" sz="6000" dirty="0">
                <a:solidFill>
                  <a:schemeClr val="bg1"/>
                </a:solidFill>
              </a:rPr>
              <a:t>And in your school …</a:t>
            </a:r>
          </a:p>
        </p:txBody>
      </p:sp>
      <p:grpSp>
        <p:nvGrpSpPr>
          <p:cNvPr id="16" name="Group 15">
            <a:extLst>
              <a:ext uri="{FF2B5EF4-FFF2-40B4-BE49-F238E27FC236}">
                <a16:creationId xmlns:a16="http://schemas.microsoft.com/office/drawing/2014/main" id="{93DC754C-7E09-422D-A8BB-AF632E90DFA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7" name="Freeform: Shape 16">
              <a:extLst>
                <a:ext uri="{FF2B5EF4-FFF2-40B4-BE49-F238E27FC236}">
                  <a16:creationId xmlns:a16="http://schemas.microsoft.com/office/drawing/2014/main" id="{C5A741B9-65EC-4C5B-9FE0-4A18575771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8" name="Freeform: Shape 17">
              <a:extLst>
                <a:ext uri="{FF2B5EF4-FFF2-40B4-BE49-F238E27FC236}">
                  <a16:creationId xmlns:a16="http://schemas.microsoft.com/office/drawing/2014/main" id="{C0BB4301-41FA-4453-956F-A11CC664B6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20" name="Graphic 212">
            <a:extLst>
              <a:ext uri="{FF2B5EF4-FFF2-40B4-BE49-F238E27FC236}">
                <a16:creationId xmlns:a16="http://schemas.microsoft.com/office/drawing/2014/main" id="{4C6598AB-1C17-4D54-951C-A082D94ACB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C83B66D7-137D-4AC1-B172-53D60F08BE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F6B92503-6984-4D15-8B98-8718709B78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08DDF938-524E-4C18-A47D-C006278323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80AAC3AF-D2A7-5D38-2F99-FA2B5F2626B7}"/>
              </a:ext>
            </a:extLst>
          </p:cNvPr>
          <p:cNvSpPr>
            <a:spLocks noGrp="1"/>
          </p:cNvSpPr>
          <p:nvPr>
            <p:ph idx="1"/>
          </p:nvPr>
        </p:nvSpPr>
        <p:spPr>
          <a:xfrm>
            <a:off x="6234868" y="1130846"/>
            <a:ext cx="5217173" cy="4351338"/>
          </a:xfrm>
        </p:spPr>
        <p:txBody>
          <a:bodyPr>
            <a:normAutofit/>
          </a:bodyPr>
          <a:lstStyle/>
          <a:p>
            <a:endParaRPr lang="en-IE" dirty="0">
              <a:solidFill>
                <a:schemeClr val="bg1"/>
              </a:solidFill>
            </a:endParaRPr>
          </a:p>
        </p:txBody>
      </p:sp>
      <p:grpSp>
        <p:nvGrpSpPr>
          <p:cNvPr id="28" name="Graphic 185">
            <a:extLst>
              <a:ext uri="{FF2B5EF4-FFF2-40B4-BE49-F238E27FC236}">
                <a16:creationId xmlns:a16="http://schemas.microsoft.com/office/drawing/2014/main" id="{3773FAF5-C452-4455-9411-D6AF5EBD4CA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12239" y="6139464"/>
            <a:ext cx="1054466" cy="469689"/>
            <a:chOff x="9841624" y="4115729"/>
            <a:chExt cx="602169" cy="268223"/>
          </a:xfrm>
          <a:solidFill>
            <a:schemeClr val="bg1"/>
          </a:solidFill>
        </p:grpSpPr>
        <p:sp>
          <p:nvSpPr>
            <p:cNvPr id="29" name="Freeform: Shape 28">
              <a:extLst>
                <a:ext uri="{FF2B5EF4-FFF2-40B4-BE49-F238E27FC236}">
                  <a16:creationId xmlns:a16="http://schemas.microsoft.com/office/drawing/2014/main" id="{1ECA0D96-F63C-4F7B-BE16-0F3FE76D7D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4F83A81-0546-400A-918A-90C9C48B81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9741F692-A5B6-4215-86D9-B1FD4FF26A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C0876CB-9C60-4580-8FED-CD64EC76645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A879B3B7-48DB-4D3A-BB33-02766EAD3D9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382216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1" name="Rectangle 16390">
            <a:extLst>
              <a:ext uri="{FF2B5EF4-FFF2-40B4-BE49-F238E27FC236}">
                <a16:creationId xmlns:a16="http://schemas.microsoft.com/office/drawing/2014/main" id="{E8A8EAB8-D2FF-444D-B34B-7D32F106AD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9DFA8E65-B644-F534-230F-AA2B823BE2E3}"/>
              </a:ext>
            </a:extLst>
          </p:cNvPr>
          <p:cNvSpPr>
            <a:spLocks noGrp="1"/>
          </p:cNvSpPr>
          <p:nvPr>
            <p:ph type="title"/>
          </p:nvPr>
        </p:nvSpPr>
        <p:spPr>
          <a:xfrm>
            <a:off x="838200" y="448721"/>
            <a:ext cx="4707671" cy="1225650"/>
          </a:xfrm>
        </p:spPr>
        <p:txBody>
          <a:bodyPr anchor="b">
            <a:normAutofit/>
          </a:bodyPr>
          <a:lstStyle/>
          <a:p>
            <a:r>
              <a:rPr lang="en-IE" sz="6000" dirty="0">
                <a:solidFill>
                  <a:schemeClr val="bg1"/>
                </a:solidFill>
              </a:rPr>
              <a:t>Discuss …</a:t>
            </a:r>
          </a:p>
        </p:txBody>
      </p:sp>
      <p:cxnSp>
        <p:nvCxnSpPr>
          <p:cNvPr id="16393" name="Straight Connector 16392">
            <a:extLst>
              <a:ext uri="{FF2B5EF4-FFF2-40B4-BE49-F238E27FC236}">
                <a16:creationId xmlns:a16="http://schemas.microsoft.com/office/drawing/2014/main" id="{EEA38897-7BA3-4408-8083-3235339C4A6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667EEF4-6B81-D9F9-647B-6E1DF4118743}"/>
              </a:ext>
            </a:extLst>
          </p:cNvPr>
          <p:cNvSpPr>
            <a:spLocks noGrp="1"/>
          </p:cNvSpPr>
          <p:nvPr>
            <p:ph idx="1"/>
          </p:nvPr>
        </p:nvSpPr>
        <p:spPr>
          <a:xfrm>
            <a:off x="897769" y="1909192"/>
            <a:ext cx="4586513" cy="3647710"/>
          </a:xfrm>
        </p:spPr>
        <p:txBody>
          <a:bodyPr>
            <a:normAutofit/>
          </a:bodyPr>
          <a:lstStyle/>
          <a:p>
            <a:pPr marL="0" indent="0">
              <a:buNone/>
            </a:pPr>
            <a:r>
              <a:rPr lang="en-IE" sz="2400" dirty="0">
                <a:solidFill>
                  <a:schemeClr val="bg1"/>
                </a:solidFill>
              </a:rPr>
              <a:t>To serve others is to give ourselves and others hope in a brighter future …</a:t>
            </a:r>
          </a:p>
        </p:txBody>
      </p:sp>
      <p:cxnSp>
        <p:nvCxnSpPr>
          <p:cNvPr id="16395" name="Straight Connector 16394">
            <a:extLst>
              <a:ext uri="{FF2B5EF4-FFF2-40B4-BE49-F238E27FC236}">
                <a16:creationId xmlns:a16="http://schemas.microsoft.com/office/drawing/2014/main" id="{F11AD06B-AB20-4097-8606-5DA00DBACE8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6386" name="Picture 2" descr="Nielsen, Comscore And VideoAmp CEOs Debate Measurement At IAB ALM |  AdExchanger">
            <a:extLst>
              <a:ext uri="{FF2B5EF4-FFF2-40B4-BE49-F238E27FC236}">
                <a16:creationId xmlns:a16="http://schemas.microsoft.com/office/drawing/2014/main" id="{6C99EF86-67F8-7D0D-1303-4ADDB141483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25453" y="372737"/>
            <a:ext cx="5666547" cy="611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569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95" r="-1" b="12839"/>
          <a:stretch/>
        </p:blipFill>
        <p:spPr bwMode="auto">
          <a:xfrm>
            <a:off x="3068"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solidFill>
                  <a:schemeClr val="bg1"/>
                </a:solidFill>
              </a:rPr>
              <a:t>Extension Exercise 5</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4808585"/>
            <a:ext cx="9565028" cy="1649327"/>
          </a:xfrm>
        </p:spPr>
        <p:txBody>
          <a:bodyPr>
            <a:normAutofit/>
          </a:bodyPr>
          <a:lstStyle/>
          <a:p>
            <a:pPr marL="0" indent="0">
              <a:buNone/>
            </a:pPr>
            <a:r>
              <a:rPr lang="en-US" sz="2400" dirty="0">
                <a:solidFill>
                  <a:schemeClr val="bg1"/>
                </a:solidFill>
              </a:rPr>
              <a:t>Personal reflection:</a:t>
            </a:r>
          </a:p>
          <a:p>
            <a:pPr marL="0" indent="0">
              <a:buNone/>
            </a:pPr>
            <a:r>
              <a:rPr lang="en-US" sz="2400" dirty="0">
                <a:solidFill>
                  <a:schemeClr val="bg1"/>
                </a:solidFill>
              </a:rPr>
              <a:t>Where have found the greatest meaning in your own life? Try to think back to moments of real joy and/or peace. Have these moments taught you anything about hope.</a:t>
            </a: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10823584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439" name="Rectangle 18438">
            <a:extLst>
              <a:ext uri="{FF2B5EF4-FFF2-40B4-BE49-F238E27FC236}">
                <a16:creationId xmlns:a16="http://schemas.microsoft.com/office/drawing/2014/main" id="{16C5FA50-8D52-4617-AF91-5C7B1C8352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23D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DAEA8E-B28F-76E8-4869-979B5F20068F}"/>
              </a:ext>
            </a:extLst>
          </p:cNvPr>
          <p:cNvSpPr>
            <a:spLocks noGrp="1"/>
          </p:cNvSpPr>
          <p:nvPr>
            <p:ph type="title"/>
          </p:nvPr>
        </p:nvSpPr>
        <p:spPr>
          <a:xfrm>
            <a:off x="8752114" y="618681"/>
            <a:ext cx="3439886" cy="5896419"/>
          </a:xfrm>
        </p:spPr>
        <p:txBody>
          <a:bodyPr vert="horz" lIns="91440" tIns="45720" rIns="91440" bIns="45720" rtlCol="0" anchor="ctr">
            <a:noAutofit/>
          </a:bodyPr>
          <a:lstStyle/>
          <a:p>
            <a:r>
              <a:rPr lang="en-US" sz="6000">
                <a:solidFill>
                  <a:srgbClr val="FFFFFF"/>
                </a:solidFill>
              </a:rPr>
              <a:t>In death life is changed, not ended</a:t>
            </a:r>
            <a:endParaRPr lang="en-US" sz="6000" dirty="0">
              <a:solidFill>
                <a:srgbClr val="FFFFFF"/>
              </a:solidFill>
            </a:endParaRPr>
          </a:p>
        </p:txBody>
      </p:sp>
      <p:sp>
        <p:nvSpPr>
          <p:cNvPr id="1844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2017 Easter Retreat – Life has changed, not ended – Verbum Dei">
            <a:extLst>
              <a:ext uri="{FF2B5EF4-FFF2-40B4-BE49-F238E27FC236}">
                <a16:creationId xmlns:a16="http://schemas.microsoft.com/office/drawing/2014/main" id="{ED14D0F1-ECE8-2AB8-5041-A84B20A17C0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2" b="4309"/>
          <a:stretch/>
        </p:blipFill>
        <p:spPr bwMode="auto">
          <a:xfrm>
            <a:off x="976251" y="942538"/>
            <a:ext cx="7163222" cy="480833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683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95B9BA8-1D69-4796-85F5-B6D0BD52354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9D16B6-0875-F958-1E72-CD54544F6326}"/>
              </a:ext>
            </a:extLst>
          </p:cNvPr>
          <p:cNvSpPr>
            <a:spLocks noGrp="1"/>
          </p:cNvSpPr>
          <p:nvPr>
            <p:ph type="title"/>
          </p:nvPr>
        </p:nvSpPr>
        <p:spPr>
          <a:xfrm>
            <a:off x="838200" y="565661"/>
            <a:ext cx="5089071" cy="1323439"/>
          </a:xfrm>
        </p:spPr>
        <p:txBody>
          <a:bodyPr anchor="t">
            <a:noAutofit/>
          </a:bodyPr>
          <a:lstStyle/>
          <a:p>
            <a:r>
              <a:rPr lang="en-IE" sz="6000" dirty="0">
                <a:solidFill>
                  <a:schemeClr val="bg1"/>
                </a:solidFill>
              </a:rPr>
              <a:t>The Idea of God’s Judgement</a:t>
            </a:r>
          </a:p>
        </p:txBody>
      </p:sp>
      <p:sp>
        <p:nvSpPr>
          <p:cNvPr id="8" name="Content Placeholder 7">
            <a:extLst>
              <a:ext uri="{FF2B5EF4-FFF2-40B4-BE49-F238E27FC236}">
                <a16:creationId xmlns:a16="http://schemas.microsoft.com/office/drawing/2014/main" id="{D0256F99-6664-EE12-EA35-287E6FD81377}"/>
              </a:ext>
            </a:extLst>
          </p:cNvPr>
          <p:cNvSpPr>
            <a:spLocks noGrp="1"/>
          </p:cNvSpPr>
          <p:nvPr>
            <p:ph idx="1"/>
          </p:nvPr>
        </p:nvSpPr>
        <p:spPr>
          <a:xfrm>
            <a:off x="838200" y="3146400"/>
            <a:ext cx="4391025" cy="2454300"/>
          </a:xfrm>
        </p:spPr>
        <p:txBody>
          <a:bodyPr>
            <a:normAutofit/>
          </a:bodyPr>
          <a:lstStyle/>
          <a:p>
            <a:endParaRPr lang="en-US" sz="2400">
              <a:solidFill>
                <a:schemeClr val="bg1">
                  <a:alpha val="80000"/>
                </a:schemeClr>
              </a:solidFill>
            </a:endParaRPr>
          </a:p>
        </p:txBody>
      </p:sp>
      <p:pic>
        <p:nvPicPr>
          <p:cNvPr id="4" name="Content Placeholder 3">
            <a:extLst>
              <a:ext uri="{FF2B5EF4-FFF2-40B4-BE49-F238E27FC236}">
                <a16:creationId xmlns:a16="http://schemas.microsoft.com/office/drawing/2014/main" id="{C64B385F-3606-45CD-8FF0-0297C20AC732}"/>
              </a:ext>
            </a:extLst>
          </p:cNvPr>
          <p:cNvPicPr>
            <a:picLocks noChangeAspect="1"/>
          </p:cNvPicPr>
          <p:nvPr/>
        </p:nvPicPr>
        <p:blipFill>
          <a:blip r:embed="rId3"/>
          <a:stretch>
            <a:fillRect/>
          </a:stretch>
        </p:blipFill>
        <p:spPr>
          <a:xfrm>
            <a:off x="6095999" y="2170665"/>
            <a:ext cx="5260976" cy="2477646"/>
          </a:xfrm>
          <a:prstGeom prst="rect">
            <a:avLst/>
          </a:prstGeom>
        </p:spPr>
      </p:pic>
    </p:spTree>
    <p:extLst>
      <p:ext uri="{BB962C8B-B14F-4D97-AF65-F5344CB8AC3E}">
        <p14:creationId xmlns:p14="http://schemas.microsoft.com/office/powerpoint/2010/main" val="29755156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AF9BC-012E-717E-F021-35186B7DB2A2}"/>
              </a:ext>
            </a:extLst>
          </p:cNvPr>
          <p:cNvSpPr>
            <a:spLocks noGrp="1"/>
          </p:cNvSpPr>
          <p:nvPr>
            <p:ph type="title"/>
          </p:nvPr>
        </p:nvSpPr>
        <p:spPr/>
        <p:txBody>
          <a:bodyPr>
            <a:normAutofit/>
          </a:bodyPr>
          <a:lstStyle/>
          <a:p>
            <a:r>
              <a:rPr lang="en-IE" sz="6000" dirty="0"/>
              <a:t>Your Image of Heaven ...</a:t>
            </a:r>
          </a:p>
        </p:txBody>
      </p:sp>
      <p:pic>
        <p:nvPicPr>
          <p:cNvPr id="4" name="Content Placeholder 3">
            <a:extLst>
              <a:ext uri="{FF2B5EF4-FFF2-40B4-BE49-F238E27FC236}">
                <a16:creationId xmlns:a16="http://schemas.microsoft.com/office/drawing/2014/main" id="{08E14250-46AA-A4AE-D089-0BAEF93359A2}"/>
              </a:ext>
            </a:extLst>
          </p:cNvPr>
          <p:cNvPicPr>
            <a:picLocks noGrp="1" noChangeAspect="1"/>
          </p:cNvPicPr>
          <p:nvPr>
            <p:ph idx="1"/>
          </p:nvPr>
        </p:nvPicPr>
        <p:blipFill>
          <a:blip r:embed="rId3"/>
          <a:stretch>
            <a:fillRect/>
          </a:stretch>
        </p:blipFill>
        <p:spPr>
          <a:xfrm>
            <a:off x="4466968" y="1825625"/>
            <a:ext cx="3258064" cy="4351338"/>
          </a:xfrm>
          <a:prstGeom prst="rect">
            <a:avLst/>
          </a:prstGeom>
        </p:spPr>
      </p:pic>
    </p:spTree>
    <p:extLst>
      <p:ext uri="{BB962C8B-B14F-4D97-AF65-F5344CB8AC3E}">
        <p14:creationId xmlns:p14="http://schemas.microsoft.com/office/powerpoint/2010/main" val="3819907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19DA5-FCEA-0061-66EF-715C198B931D}"/>
              </a:ext>
            </a:extLst>
          </p:cNvPr>
          <p:cNvSpPr>
            <a:spLocks noGrp="1"/>
          </p:cNvSpPr>
          <p:nvPr>
            <p:ph type="title"/>
          </p:nvPr>
        </p:nvSpPr>
        <p:spPr/>
        <p:txBody>
          <a:bodyPr>
            <a:normAutofit/>
          </a:bodyPr>
          <a:lstStyle/>
          <a:p>
            <a:r>
              <a:rPr lang="en-IE" sz="6000" dirty="0"/>
              <a:t>Images </a:t>
            </a:r>
            <a:r>
              <a:rPr lang="en-IE" sz="6000"/>
              <a:t>of Heaven </a:t>
            </a:r>
            <a:r>
              <a:rPr lang="en-IE" sz="6000" dirty="0"/>
              <a:t>in the Bible …</a:t>
            </a:r>
          </a:p>
        </p:txBody>
      </p:sp>
      <p:pic>
        <p:nvPicPr>
          <p:cNvPr id="19460" name="Picture 4" descr="PPT - The Kingdom of Heaven's Wedding Banquet PowerPoint Presentation -  ID:1375757">
            <a:extLst>
              <a:ext uri="{FF2B5EF4-FFF2-40B4-BE49-F238E27FC236}">
                <a16:creationId xmlns:a16="http://schemas.microsoft.com/office/drawing/2014/main" id="{AEB8E886-FD5A-A7FF-61B0-145C7D3AB27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2404" y="2409716"/>
            <a:ext cx="4582584" cy="3107005"/>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Blog | University of Health &amp; Healing">
            <a:extLst>
              <a:ext uri="{FF2B5EF4-FFF2-40B4-BE49-F238E27FC236}">
                <a16:creationId xmlns:a16="http://schemas.microsoft.com/office/drawing/2014/main" id="{F23681AC-6EAA-C660-2F3F-8465B1B6E7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6864" y="2409716"/>
            <a:ext cx="3860084" cy="387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4981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CCF10-E35B-FCFA-2C46-D789C073A287}"/>
              </a:ext>
            </a:extLst>
          </p:cNvPr>
          <p:cNvSpPr>
            <a:spLocks noGrp="1"/>
          </p:cNvSpPr>
          <p:nvPr>
            <p:ph type="title"/>
          </p:nvPr>
        </p:nvSpPr>
        <p:spPr>
          <a:xfrm>
            <a:off x="762001" y="803325"/>
            <a:ext cx="5314536" cy="1325563"/>
          </a:xfrm>
        </p:spPr>
        <p:txBody>
          <a:bodyPr>
            <a:normAutofit/>
          </a:bodyPr>
          <a:lstStyle/>
          <a:p>
            <a:r>
              <a:rPr lang="en-IE" sz="6000" dirty="0"/>
              <a:t>But …</a:t>
            </a:r>
          </a:p>
        </p:txBody>
      </p:sp>
      <p:sp>
        <p:nvSpPr>
          <p:cNvPr id="3" name="Content Placeholder 2">
            <a:extLst>
              <a:ext uri="{FF2B5EF4-FFF2-40B4-BE49-F238E27FC236}">
                <a16:creationId xmlns:a16="http://schemas.microsoft.com/office/drawing/2014/main" id="{CEEDD859-54D5-E81B-9706-C21D982C4200}"/>
              </a:ext>
            </a:extLst>
          </p:cNvPr>
          <p:cNvSpPr>
            <a:spLocks noGrp="1"/>
          </p:cNvSpPr>
          <p:nvPr>
            <p:ph idx="1"/>
          </p:nvPr>
        </p:nvSpPr>
        <p:spPr>
          <a:xfrm>
            <a:off x="762000" y="2279018"/>
            <a:ext cx="5314543" cy="3375920"/>
          </a:xfrm>
        </p:spPr>
        <p:txBody>
          <a:bodyPr anchor="t">
            <a:normAutofit/>
          </a:bodyPr>
          <a:lstStyle/>
          <a:p>
            <a:pPr marL="0" indent="0">
              <a:buNone/>
            </a:pPr>
            <a:r>
              <a:rPr lang="en-IE" sz="2400" dirty="0"/>
              <a:t>‘No eye has seen, no ear has heard, and no mind has imagined the things that God has prepared for those who love him’ (1 Cor 2:9).</a:t>
            </a:r>
          </a:p>
        </p:txBody>
      </p:sp>
      <p:sp>
        <p:nvSpPr>
          <p:cNvPr id="20487" name="Freeform: Shape 20486">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482" name="Picture 2">
            <a:extLst>
              <a:ext uri="{FF2B5EF4-FFF2-40B4-BE49-F238E27FC236}">
                <a16:creationId xmlns:a16="http://schemas.microsoft.com/office/drawing/2014/main" id="{F1271DAA-14C9-EA52-0B0F-FD361D2287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33" r="1260" b="-2"/>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004517"/>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3" name="Rectangle 21512">
            <a:extLst>
              <a:ext uri="{FF2B5EF4-FFF2-40B4-BE49-F238E27FC236}">
                <a16:creationId xmlns:a16="http://schemas.microsoft.com/office/drawing/2014/main" id="{3C54F4CE-85F0-46ED-80DA-9518C9251A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5" name="Freeform: Shape 21514">
            <a:extLst>
              <a:ext uri="{FF2B5EF4-FFF2-40B4-BE49-F238E27FC236}">
                <a16:creationId xmlns:a16="http://schemas.microsoft.com/office/drawing/2014/main" id="{DADD1FCA-8ACB-4958-81DD-4CDD6D3E19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024AD46-20B7-BDCD-2073-1046EC4A8EFD}"/>
              </a:ext>
            </a:extLst>
          </p:cNvPr>
          <p:cNvSpPr>
            <a:spLocks noGrp="1"/>
          </p:cNvSpPr>
          <p:nvPr>
            <p:ph type="title"/>
          </p:nvPr>
        </p:nvSpPr>
        <p:spPr>
          <a:xfrm>
            <a:off x="773408" y="992094"/>
            <a:ext cx="4664006" cy="4200392"/>
          </a:xfrm>
        </p:spPr>
        <p:txBody>
          <a:bodyPr vert="horz" lIns="91440" tIns="45720" rIns="91440" bIns="45720" rtlCol="0" anchor="b">
            <a:noAutofit/>
          </a:bodyPr>
          <a:lstStyle/>
          <a:p>
            <a:pPr algn="ctr"/>
            <a:r>
              <a:rPr lang="en-US" sz="6000" kern="1200" dirty="0">
                <a:solidFill>
                  <a:schemeClr val="tx1"/>
                </a:solidFill>
                <a:latin typeface="+mj-lt"/>
                <a:ea typeface="+mj-ea"/>
                <a:cs typeface="+mj-cs"/>
              </a:rPr>
              <a:t>So what might eternal life be like?</a:t>
            </a:r>
          </a:p>
        </p:txBody>
      </p:sp>
      <p:pic>
        <p:nvPicPr>
          <p:cNvPr id="21508" name="Picture 4" descr="Colorful Questions- Abstract Painting Art Print">
            <a:extLst>
              <a:ext uri="{FF2B5EF4-FFF2-40B4-BE49-F238E27FC236}">
                <a16:creationId xmlns:a16="http://schemas.microsoft.com/office/drawing/2014/main" id="{9ED26764-1EFD-B88E-19F0-9A00B0A62B4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623616" y="578738"/>
            <a:ext cx="4252918" cy="5670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9338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897DEB4-4A88-4293-A935-9B25506C15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FBE42BC3-6707-4CBF-9386-048B994A4F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886" y="0"/>
            <a:ext cx="7538114" cy="6858000"/>
          </a:xfrm>
          <a:custGeom>
            <a:avLst/>
            <a:gdLst>
              <a:gd name="connsiteX0" fmla="*/ 366246 w 7538114"/>
              <a:gd name="connsiteY0" fmla="*/ 0 h 6858000"/>
              <a:gd name="connsiteX1" fmla="*/ 2830292 w 7538114"/>
              <a:gd name="connsiteY1" fmla="*/ 0 h 6858000"/>
              <a:gd name="connsiteX2" fmla="*/ 3903260 w 7538114"/>
              <a:gd name="connsiteY2" fmla="*/ 0 h 6858000"/>
              <a:gd name="connsiteX3" fmla="*/ 4597266 w 7538114"/>
              <a:gd name="connsiteY3" fmla="*/ 0 h 6858000"/>
              <a:gd name="connsiteX4" fmla="*/ 7192370 w 7538114"/>
              <a:gd name="connsiteY4" fmla="*/ 0 h 6858000"/>
              <a:gd name="connsiteX5" fmla="*/ 7538114 w 7538114"/>
              <a:gd name="connsiteY5" fmla="*/ 0 h 6858000"/>
              <a:gd name="connsiteX6" fmla="*/ 7538114 w 7538114"/>
              <a:gd name="connsiteY6" fmla="*/ 6858000 h 6858000"/>
              <a:gd name="connsiteX7" fmla="*/ 7192370 w 7538114"/>
              <a:gd name="connsiteY7" fmla="*/ 6858000 h 6858000"/>
              <a:gd name="connsiteX8" fmla="*/ 4597266 w 7538114"/>
              <a:gd name="connsiteY8" fmla="*/ 6858000 h 6858000"/>
              <a:gd name="connsiteX9" fmla="*/ 3903260 w 7538114"/>
              <a:gd name="connsiteY9" fmla="*/ 6858000 h 6858000"/>
              <a:gd name="connsiteX10" fmla="*/ 2830292 w 7538114"/>
              <a:gd name="connsiteY10" fmla="*/ 6858000 h 6858000"/>
              <a:gd name="connsiteX11" fmla="*/ 170314 w 7538114"/>
              <a:gd name="connsiteY11" fmla="*/ 6858000 h 6858000"/>
              <a:gd name="connsiteX12" fmla="*/ 170341 w 7538114"/>
              <a:gd name="connsiteY12" fmla="*/ 6857759 h 6858000"/>
              <a:gd name="connsiteX13" fmla="*/ 173485 w 7538114"/>
              <a:gd name="connsiteY13" fmla="*/ 6852129 h 6858000"/>
              <a:gd name="connsiteX14" fmla="*/ 167544 w 7538114"/>
              <a:gd name="connsiteY14" fmla="*/ 6830335 h 6858000"/>
              <a:gd name="connsiteX15" fmla="*/ 163472 w 7538114"/>
              <a:gd name="connsiteY15" fmla="*/ 6796707 h 6858000"/>
              <a:gd name="connsiteX16" fmla="*/ 160535 w 7538114"/>
              <a:gd name="connsiteY16" fmla="*/ 6780725 h 6858000"/>
              <a:gd name="connsiteX17" fmla="*/ 162318 w 7538114"/>
              <a:gd name="connsiteY17" fmla="*/ 6767829 h 6858000"/>
              <a:gd name="connsiteX18" fmla="*/ 162771 w 7538114"/>
              <a:gd name="connsiteY18" fmla="*/ 6694444 h 6858000"/>
              <a:gd name="connsiteX19" fmla="*/ 165604 w 7538114"/>
              <a:gd name="connsiteY19" fmla="*/ 6677569 h 6858000"/>
              <a:gd name="connsiteX20" fmla="*/ 171255 w 7538114"/>
              <a:gd name="connsiteY20" fmla="*/ 6669571 h 6858000"/>
              <a:gd name="connsiteX21" fmla="*/ 169240 w 7538114"/>
              <a:gd name="connsiteY21" fmla="*/ 6663304 h 6858000"/>
              <a:gd name="connsiteX22" fmla="*/ 169039 w 7538114"/>
              <a:gd name="connsiteY22" fmla="*/ 6618916 h 6858000"/>
              <a:gd name="connsiteX23" fmla="*/ 168392 w 7538114"/>
              <a:gd name="connsiteY23" fmla="*/ 6589960 h 6858000"/>
              <a:gd name="connsiteX24" fmla="*/ 160636 w 7538114"/>
              <a:gd name="connsiteY24" fmla="*/ 6588200 h 6858000"/>
              <a:gd name="connsiteX25" fmla="*/ 157872 w 7538114"/>
              <a:gd name="connsiteY25" fmla="*/ 6562416 h 6858000"/>
              <a:gd name="connsiteX26" fmla="*/ 162851 w 7538114"/>
              <a:gd name="connsiteY26" fmla="*/ 6534939 h 6858000"/>
              <a:gd name="connsiteX27" fmla="*/ 162153 w 7538114"/>
              <a:gd name="connsiteY27" fmla="*/ 6502552 h 6858000"/>
              <a:gd name="connsiteX28" fmla="*/ 161821 w 7538114"/>
              <a:gd name="connsiteY28" fmla="*/ 6483172 h 6858000"/>
              <a:gd name="connsiteX29" fmla="*/ 154586 w 7538114"/>
              <a:gd name="connsiteY29" fmla="*/ 6432309 h 6858000"/>
              <a:gd name="connsiteX30" fmla="*/ 127078 w 7538114"/>
              <a:gd name="connsiteY30" fmla="*/ 6349783 h 6858000"/>
              <a:gd name="connsiteX31" fmla="*/ 123181 w 7538114"/>
              <a:gd name="connsiteY31" fmla="*/ 6323872 h 6858000"/>
              <a:gd name="connsiteX32" fmla="*/ 124767 w 7538114"/>
              <a:gd name="connsiteY32" fmla="*/ 6319343 h 6858000"/>
              <a:gd name="connsiteX33" fmla="*/ 108246 w 7538114"/>
              <a:gd name="connsiteY33" fmla="*/ 6190348 h 6858000"/>
              <a:gd name="connsiteX34" fmla="*/ 107279 w 7538114"/>
              <a:gd name="connsiteY34" fmla="*/ 6167269 h 6858000"/>
              <a:gd name="connsiteX35" fmla="*/ 107883 w 7538114"/>
              <a:gd name="connsiteY35" fmla="*/ 6149986 h 6858000"/>
              <a:gd name="connsiteX36" fmla="*/ 102380 w 7538114"/>
              <a:gd name="connsiteY36" fmla="*/ 6108622 h 6858000"/>
              <a:gd name="connsiteX37" fmla="*/ 90314 w 7538114"/>
              <a:gd name="connsiteY37" fmla="*/ 6041155 h 6858000"/>
              <a:gd name="connsiteX38" fmla="*/ 88409 w 7538114"/>
              <a:gd name="connsiteY38" fmla="*/ 6026587 h 6858000"/>
              <a:gd name="connsiteX39" fmla="*/ 89403 w 7538114"/>
              <a:gd name="connsiteY39" fmla="*/ 6013265 h 6858000"/>
              <a:gd name="connsiteX40" fmla="*/ 91927 w 7538114"/>
              <a:gd name="connsiteY40" fmla="*/ 6009478 h 6858000"/>
              <a:gd name="connsiteX41" fmla="*/ 91302 w 7538114"/>
              <a:gd name="connsiteY41" fmla="*/ 6001336 h 6858000"/>
              <a:gd name="connsiteX42" fmla="*/ 91687 w 7538114"/>
              <a:gd name="connsiteY42" fmla="*/ 5999003 h 6858000"/>
              <a:gd name="connsiteX43" fmla="*/ 93336 w 7538114"/>
              <a:gd name="connsiteY43" fmla="*/ 5985795 h 6858000"/>
              <a:gd name="connsiteX44" fmla="*/ 83190 w 7538114"/>
              <a:gd name="connsiteY44" fmla="*/ 5961758 h 6858000"/>
              <a:gd name="connsiteX45" fmla="*/ 81952 w 7538114"/>
              <a:gd name="connsiteY45" fmla="*/ 5928761 h 6858000"/>
              <a:gd name="connsiteX46" fmla="*/ 67420 w 7538114"/>
              <a:gd name="connsiteY46" fmla="*/ 5787247 h 6858000"/>
              <a:gd name="connsiteX47" fmla="*/ 50760 w 7538114"/>
              <a:gd name="connsiteY47" fmla="*/ 5710700 h 6858000"/>
              <a:gd name="connsiteX48" fmla="*/ 42956 w 7538114"/>
              <a:gd name="connsiteY48" fmla="*/ 5641754 h 6858000"/>
              <a:gd name="connsiteX49" fmla="*/ 29695 w 7538114"/>
              <a:gd name="connsiteY49" fmla="*/ 5602326 h 6858000"/>
              <a:gd name="connsiteX50" fmla="*/ 18841 w 7538114"/>
              <a:gd name="connsiteY50" fmla="*/ 5570885 h 6858000"/>
              <a:gd name="connsiteX51" fmla="*/ 9977 w 7538114"/>
              <a:gd name="connsiteY51" fmla="*/ 5543492 h 6858000"/>
              <a:gd name="connsiteX52" fmla="*/ 5255 w 7538114"/>
              <a:gd name="connsiteY52" fmla="*/ 5531024 h 6858000"/>
              <a:gd name="connsiteX53" fmla="*/ 5447 w 7538114"/>
              <a:gd name="connsiteY53" fmla="*/ 5527845 h 6858000"/>
              <a:gd name="connsiteX54" fmla="*/ 0 w 7538114"/>
              <a:gd name="connsiteY54" fmla="*/ 5507724 h 6858000"/>
              <a:gd name="connsiteX55" fmla="*/ 435 w 7538114"/>
              <a:gd name="connsiteY55" fmla="*/ 5507045 h 6858000"/>
              <a:gd name="connsiteX56" fmla="*/ 1128 w 7538114"/>
              <a:gd name="connsiteY56" fmla="*/ 5499619 h 6858000"/>
              <a:gd name="connsiteX57" fmla="*/ 1291 w 7538114"/>
              <a:gd name="connsiteY57" fmla="*/ 5486342 h 6858000"/>
              <a:gd name="connsiteX58" fmla="*/ 7976 w 7538114"/>
              <a:gd name="connsiteY58" fmla="*/ 5450755 h 6858000"/>
              <a:gd name="connsiteX59" fmla="*/ 2355 w 7538114"/>
              <a:gd name="connsiteY59" fmla="*/ 5429732 h 6858000"/>
              <a:gd name="connsiteX60" fmla="*/ 1499 w 7538114"/>
              <a:gd name="connsiteY60" fmla="*/ 5370432 h 6858000"/>
              <a:gd name="connsiteX61" fmla="*/ 11483 w 7538114"/>
              <a:gd name="connsiteY61" fmla="*/ 5308330 h 6858000"/>
              <a:gd name="connsiteX62" fmla="*/ 12793 w 7538114"/>
              <a:gd name="connsiteY62" fmla="*/ 5246026 h 6858000"/>
              <a:gd name="connsiteX63" fmla="*/ 12525 w 7538114"/>
              <a:gd name="connsiteY63" fmla="*/ 5223468 h 6858000"/>
              <a:gd name="connsiteX64" fmla="*/ 15322 w 7538114"/>
              <a:gd name="connsiteY64" fmla="*/ 5183258 h 6858000"/>
              <a:gd name="connsiteX65" fmla="*/ 18633 w 7538114"/>
              <a:gd name="connsiteY65" fmla="*/ 5164842 h 6858000"/>
              <a:gd name="connsiteX66" fmla="*/ 18428 w 7538114"/>
              <a:gd name="connsiteY66" fmla="*/ 5164034 h 6858000"/>
              <a:gd name="connsiteX67" fmla="*/ 19854 w 7538114"/>
              <a:gd name="connsiteY67" fmla="*/ 5162388 h 6858000"/>
              <a:gd name="connsiteX68" fmla="*/ 20514 w 7538114"/>
              <a:gd name="connsiteY68" fmla="*/ 5158981 h 6858000"/>
              <a:gd name="connsiteX69" fmla="*/ 20089 w 7538114"/>
              <a:gd name="connsiteY69" fmla="*/ 5149681 h 6858000"/>
              <a:gd name="connsiteX70" fmla="*/ 19561 w 7538114"/>
              <a:gd name="connsiteY70" fmla="*/ 5146183 h 6858000"/>
              <a:gd name="connsiteX71" fmla="*/ 19571 w 7538114"/>
              <a:gd name="connsiteY71" fmla="*/ 5141065 h 6858000"/>
              <a:gd name="connsiteX72" fmla="*/ 19690 w 7538114"/>
              <a:gd name="connsiteY72" fmla="*/ 5140937 h 6858000"/>
              <a:gd name="connsiteX73" fmla="*/ 19471 w 7538114"/>
              <a:gd name="connsiteY73" fmla="*/ 5136144 h 6858000"/>
              <a:gd name="connsiteX74" fmla="*/ 16918 w 7538114"/>
              <a:gd name="connsiteY74" fmla="*/ 5112689 h 6858000"/>
              <a:gd name="connsiteX75" fmla="*/ 28071 w 7538114"/>
              <a:gd name="connsiteY75" fmla="*/ 5081696 h 6858000"/>
              <a:gd name="connsiteX76" fmla="*/ 30005 w 7538114"/>
              <a:gd name="connsiteY76" fmla="*/ 5068879 h 6858000"/>
              <a:gd name="connsiteX77" fmla="*/ 31661 w 7538114"/>
              <a:gd name="connsiteY77" fmla="*/ 5062033 h 6858000"/>
              <a:gd name="connsiteX78" fmla="*/ 32169 w 7538114"/>
              <a:gd name="connsiteY78" fmla="*/ 5061608 h 6858000"/>
              <a:gd name="connsiteX79" fmla="*/ 27436 w 7538114"/>
              <a:gd name="connsiteY79" fmla="*/ 5021480 h 6858000"/>
              <a:gd name="connsiteX80" fmla="*/ 26614 w 7538114"/>
              <a:gd name="connsiteY80" fmla="*/ 5013906 h 6858000"/>
              <a:gd name="connsiteX81" fmla="*/ 25056 w 7538114"/>
              <a:gd name="connsiteY81" fmla="*/ 5011767 h 6858000"/>
              <a:gd name="connsiteX82" fmla="*/ 24513 w 7538114"/>
              <a:gd name="connsiteY82" fmla="*/ 5000592 h 6858000"/>
              <a:gd name="connsiteX83" fmla="*/ 24951 w 7538114"/>
              <a:gd name="connsiteY83" fmla="*/ 4999307 h 6858000"/>
              <a:gd name="connsiteX84" fmla="*/ 22644 w 7538114"/>
              <a:gd name="connsiteY84" fmla="*/ 4990090 h 6858000"/>
              <a:gd name="connsiteX85" fmla="*/ 18465 w 7538114"/>
              <a:gd name="connsiteY85" fmla="*/ 4982366 h 6858000"/>
              <a:gd name="connsiteX86" fmla="*/ 20888 w 7538114"/>
              <a:gd name="connsiteY86" fmla="*/ 4887310 h 6858000"/>
              <a:gd name="connsiteX87" fmla="*/ 15781 w 7538114"/>
              <a:gd name="connsiteY87" fmla="*/ 4807298 h 6858000"/>
              <a:gd name="connsiteX88" fmla="*/ 19649 w 7538114"/>
              <a:gd name="connsiteY88" fmla="*/ 4779990 h 6858000"/>
              <a:gd name="connsiteX89" fmla="*/ 21858 w 7538114"/>
              <a:gd name="connsiteY89" fmla="*/ 4664237 h 6858000"/>
              <a:gd name="connsiteX90" fmla="*/ 13583 w 7538114"/>
              <a:gd name="connsiteY90" fmla="*/ 4598607 h 6858000"/>
              <a:gd name="connsiteX91" fmla="*/ 7118 w 7538114"/>
              <a:gd name="connsiteY91" fmla="*/ 4546768 h 6858000"/>
              <a:gd name="connsiteX92" fmla="*/ 14555 w 7538114"/>
              <a:gd name="connsiteY92" fmla="*/ 4522182 h 6858000"/>
              <a:gd name="connsiteX93" fmla="*/ 17290 w 7538114"/>
              <a:gd name="connsiteY93" fmla="*/ 4509768 h 6858000"/>
              <a:gd name="connsiteX94" fmla="*/ 17421 w 7538114"/>
              <a:gd name="connsiteY94" fmla="*/ 4494586 h 6858000"/>
              <a:gd name="connsiteX95" fmla="*/ 18193 w 7538114"/>
              <a:gd name="connsiteY95" fmla="*/ 4440649 h 6858000"/>
              <a:gd name="connsiteX96" fmla="*/ 16616 w 7538114"/>
              <a:gd name="connsiteY96" fmla="*/ 4431853 h 6858000"/>
              <a:gd name="connsiteX97" fmla="*/ 19246 w 7538114"/>
              <a:gd name="connsiteY97" fmla="*/ 4403141 h 6858000"/>
              <a:gd name="connsiteX98" fmla="*/ 19623 w 7538114"/>
              <a:gd name="connsiteY98" fmla="*/ 4356631 h 6858000"/>
              <a:gd name="connsiteX99" fmla="*/ 20293 w 7538114"/>
              <a:gd name="connsiteY99" fmla="*/ 4339937 h 6858000"/>
              <a:gd name="connsiteX100" fmla="*/ 18752 w 7538114"/>
              <a:gd name="connsiteY100" fmla="*/ 4331435 h 6858000"/>
              <a:gd name="connsiteX101" fmla="*/ 24901 w 7538114"/>
              <a:gd name="connsiteY101" fmla="*/ 4320990 h 6858000"/>
              <a:gd name="connsiteX102" fmla="*/ 23734 w 7538114"/>
              <a:gd name="connsiteY102" fmla="*/ 4309111 h 6858000"/>
              <a:gd name="connsiteX103" fmla="*/ 29040 w 7538114"/>
              <a:gd name="connsiteY103" fmla="*/ 4263489 h 6858000"/>
              <a:gd name="connsiteX104" fmla="*/ 29429 w 7538114"/>
              <a:gd name="connsiteY104" fmla="*/ 4258775 h 6858000"/>
              <a:gd name="connsiteX105" fmla="*/ 33702 w 7538114"/>
              <a:gd name="connsiteY105" fmla="*/ 4248512 h 6858000"/>
              <a:gd name="connsiteX106" fmla="*/ 37356 w 7538114"/>
              <a:gd name="connsiteY106" fmla="*/ 4228644 h 6858000"/>
              <a:gd name="connsiteX107" fmla="*/ 50107 w 7538114"/>
              <a:gd name="connsiteY107" fmla="*/ 4193665 h 6858000"/>
              <a:gd name="connsiteX108" fmla="*/ 56192 w 7538114"/>
              <a:gd name="connsiteY108" fmla="*/ 4173105 h 6858000"/>
              <a:gd name="connsiteX109" fmla="*/ 61800 w 7538114"/>
              <a:gd name="connsiteY109" fmla="*/ 4159194 h 6858000"/>
              <a:gd name="connsiteX110" fmla="*/ 69720 w 7538114"/>
              <a:gd name="connsiteY110" fmla="*/ 4118135 h 6858000"/>
              <a:gd name="connsiteX111" fmla="*/ 80190 w 7538114"/>
              <a:gd name="connsiteY111" fmla="*/ 4047713 h 6858000"/>
              <a:gd name="connsiteX112" fmla="*/ 96666 w 7538114"/>
              <a:gd name="connsiteY112" fmla="*/ 3980780 h 6858000"/>
              <a:gd name="connsiteX113" fmla="*/ 107651 w 7538114"/>
              <a:gd name="connsiteY113" fmla="*/ 3941872 h 6858000"/>
              <a:gd name="connsiteX114" fmla="*/ 118444 w 7538114"/>
              <a:gd name="connsiteY114" fmla="*/ 3897465 h 6858000"/>
              <a:gd name="connsiteX115" fmla="*/ 134545 w 7538114"/>
              <a:gd name="connsiteY115" fmla="*/ 3811132 h 6858000"/>
              <a:gd name="connsiteX116" fmla="*/ 145381 w 7538114"/>
              <a:gd name="connsiteY116" fmla="*/ 3746540 h 6858000"/>
              <a:gd name="connsiteX117" fmla="*/ 146587 w 7538114"/>
              <a:gd name="connsiteY117" fmla="*/ 3670275 h 6858000"/>
              <a:gd name="connsiteX118" fmla="*/ 165690 w 7538114"/>
              <a:gd name="connsiteY118" fmla="*/ 3580981 h 6858000"/>
              <a:gd name="connsiteX119" fmla="*/ 163175 w 7538114"/>
              <a:gd name="connsiteY119" fmla="*/ 3570960 h 6858000"/>
              <a:gd name="connsiteX120" fmla="*/ 162665 w 7538114"/>
              <a:gd name="connsiteY120" fmla="*/ 3560693 h 6858000"/>
              <a:gd name="connsiteX121" fmla="*/ 163299 w 7538114"/>
              <a:gd name="connsiteY121" fmla="*/ 3559743 h 6858000"/>
              <a:gd name="connsiteX122" fmla="*/ 164777 w 7538114"/>
              <a:gd name="connsiteY122" fmla="*/ 3548721 h 6858000"/>
              <a:gd name="connsiteX123" fmla="*/ 163708 w 7538114"/>
              <a:gd name="connsiteY123" fmla="*/ 3545693 h 6858000"/>
              <a:gd name="connsiteX124" fmla="*/ 164286 w 7538114"/>
              <a:gd name="connsiteY124" fmla="*/ 3537938 h 6858000"/>
              <a:gd name="connsiteX125" fmla="*/ 164247 w 7538114"/>
              <a:gd name="connsiteY125" fmla="*/ 3522141 h 6858000"/>
              <a:gd name="connsiteX126" fmla="*/ 165343 w 7538114"/>
              <a:gd name="connsiteY126" fmla="*/ 3519672 h 6858000"/>
              <a:gd name="connsiteX127" fmla="*/ 167001 w 7538114"/>
              <a:gd name="connsiteY127" fmla="*/ 3496604 h 6858000"/>
              <a:gd name="connsiteX128" fmla="*/ 167547 w 7538114"/>
              <a:gd name="connsiteY128" fmla="*/ 3496517 h 6858000"/>
              <a:gd name="connsiteX129" fmla="*/ 170301 w 7538114"/>
              <a:gd name="connsiteY129" fmla="*/ 3491023 h 6858000"/>
              <a:gd name="connsiteX130" fmla="*/ 174371 w 7538114"/>
              <a:gd name="connsiteY130" fmla="*/ 3479998 h 6858000"/>
              <a:gd name="connsiteX131" fmla="*/ 190228 w 7538114"/>
              <a:gd name="connsiteY131" fmla="*/ 3457434 h 6858000"/>
              <a:gd name="connsiteX132" fmla="*/ 192016 w 7538114"/>
              <a:gd name="connsiteY132" fmla="*/ 3433411 h 6858000"/>
              <a:gd name="connsiteX133" fmla="*/ 192663 w 7538114"/>
              <a:gd name="connsiteY133" fmla="*/ 3428691 h 6858000"/>
              <a:gd name="connsiteX134" fmla="*/ 192793 w 7538114"/>
              <a:gd name="connsiteY134" fmla="*/ 3428643 h 6858000"/>
              <a:gd name="connsiteX135" fmla="*/ 193710 w 7538114"/>
              <a:gd name="connsiteY135" fmla="*/ 3423760 h 6858000"/>
              <a:gd name="connsiteX136" fmla="*/ 193839 w 7538114"/>
              <a:gd name="connsiteY136" fmla="*/ 3420085 h 6858000"/>
              <a:gd name="connsiteX137" fmla="*/ 195094 w 7538114"/>
              <a:gd name="connsiteY137" fmla="*/ 3410930 h 6858000"/>
              <a:gd name="connsiteX138" fmla="*/ 196311 w 7538114"/>
              <a:gd name="connsiteY138" fmla="*/ 3408092 h 6858000"/>
              <a:gd name="connsiteX139" fmla="*/ 197928 w 7538114"/>
              <a:gd name="connsiteY139" fmla="*/ 3407419 h 6858000"/>
              <a:gd name="connsiteX140" fmla="*/ 197881 w 7538114"/>
              <a:gd name="connsiteY140" fmla="*/ 3406520 h 6858000"/>
              <a:gd name="connsiteX141" fmla="*/ 204222 w 7538114"/>
              <a:gd name="connsiteY141" fmla="*/ 3391015 h 6858000"/>
              <a:gd name="connsiteX142" fmla="*/ 213950 w 7538114"/>
              <a:gd name="connsiteY142" fmla="*/ 3354361 h 6858000"/>
              <a:gd name="connsiteX143" fmla="*/ 217699 w 7538114"/>
              <a:gd name="connsiteY143" fmla="*/ 3332639 h 6858000"/>
              <a:gd name="connsiteX144" fmla="*/ 229963 w 7538114"/>
              <a:gd name="connsiteY144" fmla="*/ 3273935 h 6858000"/>
              <a:gd name="connsiteX145" fmla="*/ 243785 w 7538114"/>
              <a:gd name="connsiteY145" fmla="*/ 3215621 h 6858000"/>
              <a:gd name="connsiteX146" fmla="*/ 259175 w 7538114"/>
              <a:gd name="connsiteY146" fmla="*/ 3189909 h 6858000"/>
              <a:gd name="connsiteX147" fmla="*/ 259988 w 7538114"/>
              <a:gd name="connsiteY147" fmla="*/ 3186579 h 6858000"/>
              <a:gd name="connsiteX148" fmla="*/ 259980 w 7538114"/>
              <a:gd name="connsiteY148" fmla="*/ 3177264 h 6858000"/>
              <a:gd name="connsiteX149" fmla="*/ 259609 w 7538114"/>
              <a:gd name="connsiteY149" fmla="*/ 3173723 h 6858000"/>
              <a:gd name="connsiteX150" fmla="*/ 259848 w 7538114"/>
              <a:gd name="connsiteY150" fmla="*/ 3168622 h 6858000"/>
              <a:gd name="connsiteX151" fmla="*/ 259971 w 7538114"/>
              <a:gd name="connsiteY151" fmla="*/ 3168508 h 6858000"/>
              <a:gd name="connsiteX152" fmla="*/ 259966 w 7538114"/>
              <a:gd name="connsiteY152" fmla="*/ 3163706 h 6858000"/>
              <a:gd name="connsiteX153" fmla="*/ 258467 w 7538114"/>
              <a:gd name="connsiteY153" fmla="*/ 3140064 h 6858000"/>
              <a:gd name="connsiteX154" fmla="*/ 270990 w 7538114"/>
              <a:gd name="connsiteY154" fmla="*/ 3110288 h 6858000"/>
              <a:gd name="connsiteX155" fmla="*/ 273494 w 7538114"/>
              <a:gd name="connsiteY155" fmla="*/ 3097704 h 6858000"/>
              <a:gd name="connsiteX156" fmla="*/ 275456 w 7538114"/>
              <a:gd name="connsiteY156" fmla="*/ 3091047 h 6858000"/>
              <a:gd name="connsiteX157" fmla="*/ 275980 w 7538114"/>
              <a:gd name="connsiteY157" fmla="*/ 3090672 h 6858000"/>
              <a:gd name="connsiteX158" fmla="*/ 274486 w 7538114"/>
              <a:gd name="connsiteY158" fmla="*/ 3068004 h 6858000"/>
              <a:gd name="connsiteX159" fmla="*/ 275226 w 7538114"/>
              <a:gd name="connsiteY159" fmla="*/ 3065087 h 6858000"/>
              <a:gd name="connsiteX160" fmla="*/ 273050 w 7538114"/>
              <a:gd name="connsiteY160" fmla="*/ 3050191 h 6858000"/>
              <a:gd name="connsiteX161" fmla="*/ 272566 w 7538114"/>
              <a:gd name="connsiteY161" fmla="*/ 3042559 h 6858000"/>
              <a:gd name="connsiteX162" fmla="*/ 271107 w 7538114"/>
              <a:gd name="connsiteY162" fmla="*/ 3040271 h 6858000"/>
              <a:gd name="connsiteX163" fmla="*/ 271065 w 7538114"/>
              <a:gd name="connsiteY163" fmla="*/ 3029072 h 6858000"/>
              <a:gd name="connsiteX164" fmla="*/ 271558 w 7538114"/>
              <a:gd name="connsiteY164" fmla="*/ 3027835 h 6858000"/>
              <a:gd name="connsiteX165" fmla="*/ 268717 w 7538114"/>
              <a:gd name="connsiteY165" fmla="*/ 2964245 h 6858000"/>
              <a:gd name="connsiteX166" fmla="*/ 272511 w 7538114"/>
              <a:gd name="connsiteY166" fmla="*/ 2915772 h 6858000"/>
              <a:gd name="connsiteX167" fmla="*/ 270356 w 7538114"/>
              <a:gd name="connsiteY167" fmla="*/ 2825842 h 6858000"/>
              <a:gd name="connsiteX168" fmla="*/ 273897 w 7538114"/>
              <a:gd name="connsiteY168" fmla="*/ 2734957 h 6858000"/>
              <a:gd name="connsiteX169" fmla="*/ 274458 w 7538114"/>
              <a:gd name="connsiteY169" fmla="*/ 2636572 h 6858000"/>
              <a:gd name="connsiteX170" fmla="*/ 279157 w 7538114"/>
              <a:gd name="connsiteY170" fmla="*/ 2604260 h 6858000"/>
              <a:gd name="connsiteX171" fmla="*/ 288131 w 7538114"/>
              <a:gd name="connsiteY171" fmla="*/ 2582747 h 6858000"/>
              <a:gd name="connsiteX172" fmla="*/ 282516 w 7538114"/>
              <a:gd name="connsiteY172" fmla="*/ 2478755 h 6858000"/>
              <a:gd name="connsiteX173" fmla="*/ 287359 w 7538114"/>
              <a:gd name="connsiteY173" fmla="*/ 2451804 h 6858000"/>
              <a:gd name="connsiteX174" fmla="*/ 289577 w 7538114"/>
              <a:gd name="connsiteY174" fmla="*/ 2408801 h 6858000"/>
              <a:gd name="connsiteX175" fmla="*/ 293203 w 7538114"/>
              <a:gd name="connsiteY175" fmla="*/ 2392670 h 6858000"/>
              <a:gd name="connsiteX176" fmla="*/ 304183 w 7538114"/>
              <a:gd name="connsiteY176" fmla="*/ 2330165 h 6858000"/>
              <a:gd name="connsiteX177" fmla="*/ 310900 w 7538114"/>
              <a:gd name="connsiteY177" fmla="*/ 2276363 h 6858000"/>
              <a:gd name="connsiteX178" fmla="*/ 303909 w 7538114"/>
              <a:gd name="connsiteY178" fmla="*/ 2236310 h 6858000"/>
              <a:gd name="connsiteX179" fmla="*/ 306187 w 7538114"/>
              <a:gd name="connsiteY179" fmla="*/ 2232984 h 6858000"/>
              <a:gd name="connsiteX180" fmla="*/ 307158 w 7538114"/>
              <a:gd name="connsiteY180" fmla="*/ 2205763 h 6858000"/>
              <a:gd name="connsiteX181" fmla="*/ 304860 w 7538114"/>
              <a:gd name="connsiteY181" fmla="*/ 2145703 h 6858000"/>
              <a:gd name="connsiteX182" fmla="*/ 304273 w 7538114"/>
              <a:gd name="connsiteY182" fmla="*/ 2092533 h 6858000"/>
              <a:gd name="connsiteX183" fmla="*/ 301642 w 7538114"/>
              <a:gd name="connsiteY183" fmla="*/ 2057359 h 6858000"/>
              <a:gd name="connsiteX184" fmla="*/ 306736 w 7538114"/>
              <a:gd name="connsiteY184" fmla="*/ 2016105 h 6858000"/>
              <a:gd name="connsiteX185" fmla="*/ 316234 w 7538114"/>
              <a:gd name="connsiteY185" fmla="*/ 1983129 h 6858000"/>
              <a:gd name="connsiteX186" fmla="*/ 318238 w 7538114"/>
              <a:gd name="connsiteY186" fmla="*/ 1956745 h 6858000"/>
              <a:gd name="connsiteX187" fmla="*/ 311341 w 7538114"/>
              <a:gd name="connsiteY187" fmla="*/ 1950160 h 6858000"/>
              <a:gd name="connsiteX188" fmla="*/ 323556 w 7538114"/>
              <a:gd name="connsiteY188" fmla="*/ 1879546 h 6858000"/>
              <a:gd name="connsiteX189" fmla="*/ 326085 w 7538114"/>
              <a:gd name="connsiteY189" fmla="*/ 1854893 h 6858000"/>
              <a:gd name="connsiteX190" fmla="*/ 335058 w 7538114"/>
              <a:gd name="connsiteY190" fmla="*/ 1787684 h 6858000"/>
              <a:gd name="connsiteX191" fmla="*/ 345620 w 7538114"/>
              <a:gd name="connsiteY191" fmla="*/ 1720464 h 6858000"/>
              <a:gd name="connsiteX192" fmla="*/ 360760 w 7538114"/>
              <a:gd name="connsiteY192" fmla="*/ 1681196 h 6858000"/>
              <a:gd name="connsiteX193" fmla="*/ 368483 w 7538114"/>
              <a:gd name="connsiteY193" fmla="*/ 1625881 h 6858000"/>
              <a:gd name="connsiteX194" fmla="*/ 371077 w 7538114"/>
              <a:gd name="connsiteY194" fmla="*/ 1616704 h 6858000"/>
              <a:gd name="connsiteX195" fmla="*/ 383008 w 7538114"/>
              <a:gd name="connsiteY195" fmla="*/ 1551493 h 6858000"/>
              <a:gd name="connsiteX196" fmla="*/ 384834 w 7538114"/>
              <a:gd name="connsiteY196" fmla="*/ 1475233 h 6858000"/>
              <a:gd name="connsiteX197" fmla="*/ 418371 w 7538114"/>
              <a:gd name="connsiteY197" fmla="*/ 1380155 h 6858000"/>
              <a:gd name="connsiteX198" fmla="*/ 469641 w 7538114"/>
              <a:gd name="connsiteY198" fmla="*/ 1210871 h 6858000"/>
              <a:gd name="connsiteX199" fmla="*/ 489701 w 7538114"/>
              <a:gd name="connsiteY199" fmla="*/ 1028427 h 6858000"/>
              <a:gd name="connsiteX200" fmla="*/ 486354 w 7538114"/>
              <a:gd name="connsiteY200" fmla="*/ 980383 h 6858000"/>
              <a:gd name="connsiteX201" fmla="*/ 479762 w 7538114"/>
              <a:gd name="connsiteY201" fmla="*/ 839699 h 6858000"/>
              <a:gd name="connsiteX202" fmla="*/ 445664 w 7538114"/>
              <a:gd name="connsiteY202" fmla="*/ 696545 h 6858000"/>
              <a:gd name="connsiteX203" fmla="*/ 440047 w 7538114"/>
              <a:gd name="connsiteY203" fmla="*/ 606615 h 6858000"/>
              <a:gd name="connsiteX204" fmla="*/ 431225 w 7538114"/>
              <a:gd name="connsiteY204" fmla="*/ 563889 h 6858000"/>
              <a:gd name="connsiteX205" fmla="*/ 430803 w 7538114"/>
              <a:gd name="connsiteY205" fmla="*/ 534294 h 6858000"/>
              <a:gd name="connsiteX206" fmla="*/ 429777 w 7538114"/>
              <a:gd name="connsiteY206" fmla="*/ 516548 h 6858000"/>
              <a:gd name="connsiteX207" fmla="*/ 415090 w 7538114"/>
              <a:gd name="connsiteY207" fmla="*/ 485808 h 6858000"/>
              <a:gd name="connsiteX208" fmla="*/ 410499 w 7538114"/>
              <a:gd name="connsiteY208" fmla="*/ 369873 h 6858000"/>
              <a:gd name="connsiteX209" fmla="*/ 425314 w 7538114"/>
              <a:gd name="connsiteY209" fmla="*/ 259180 h 6858000"/>
              <a:gd name="connsiteX210" fmla="*/ 383240 w 7538114"/>
              <a:gd name="connsiteY210" fmla="*/ 94173 h 6858000"/>
              <a:gd name="connsiteX211" fmla="*/ 379938 w 7538114"/>
              <a:gd name="connsiteY211" fmla="*/ 77267 h 6858000"/>
              <a:gd name="connsiteX212" fmla="*/ 373430 w 7538114"/>
              <a:gd name="connsiteY212" fmla="*/ 388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7538114" h="6858000">
                <a:moveTo>
                  <a:pt x="366246" y="0"/>
                </a:moveTo>
                <a:lnTo>
                  <a:pt x="2830292" y="0"/>
                </a:lnTo>
                <a:lnTo>
                  <a:pt x="3903260" y="0"/>
                </a:lnTo>
                <a:lnTo>
                  <a:pt x="4597266" y="0"/>
                </a:lnTo>
                <a:lnTo>
                  <a:pt x="7192370" y="0"/>
                </a:lnTo>
                <a:lnTo>
                  <a:pt x="7538114" y="0"/>
                </a:lnTo>
                <a:lnTo>
                  <a:pt x="7538114" y="6858000"/>
                </a:lnTo>
                <a:lnTo>
                  <a:pt x="7192370" y="6858000"/>
                </a:lnTo>
                <a:lnTo>
                  <a:pt x="4597266" y="6858000"/>
                </a:lnTo>
                <a:lnTo>
                  <a:pt x="3903260" y="6858000"/>
                </a:lnTo>
                <a:lnTo>
                  <a:pt x="2830292" y="6858000"/>
                </a:lnTo>
                <a:lnTo>
                  <a:pt x="170314" y="6858000"/>
                </a:lnTo>
                <a:cubicBezTo>
                  <a:pt x="170323" y="6857920"/>
                  <a:pt x="170332" y="6857839"/>
                  <a:pt x="170341" y="6857759"/>
                </a:cubicBezTo>
                <a:lnTo>
                  <a:pt x="173485" y="6852129"/>
                </a:lnTo>
                <a:lnTo>
                  <a:pt x="167544" y="6830335"/>
                </a:lnTo>
                <a:cubicBezTo>
                  <a:pt x="165474" y="6819600"/>
                  <a:pt x="164100" y="6808301"/>
                  <a:pt x="163472" y="6796707"/>
                </a:cubicBezTo>
                <a:cubicBezTo>
                  <a:pt x="167658" y="6794106"/>
                  <a:pt x="161711" y="6785006"/>
                  <a:pt x="160535" y="6780725"/>
                </a:cubicBezTo>
                <a:cubicBezTo>
                  <a:pt x="163268" y="6780680"/>
                  <a:pt x="164578" y="6771195"/>
                  <a:pt x="162318" y="6767829"/>
                </a:cubicBezTo>
                <a:cubicBezTo>
                  <a:pt x="152545" y="6697090"/>
                  <a:pt x="178083" y="6736894"/>
                  <a:pt x="162771" y="6694444"/>
                </a:cubicBezTo>
                <a:cubicBezTo>
                  <a:pt x="161971" y="6687342"/>
                  <a:pt x="163342" y="6682014"/>
                  <a:pt x="165604" y="6677569"/>
                </a:cubicBezTo>
                <a:lnTo>
                  <a:pt x="171255" y="6669571"/>
                </a:lnTo>
                <a:lnTo>
                  <a:pt x="169240" y="6663304"/>
                </a:lnTo>
                <a:cubicBezTo>
                  <a:pt x="169082" y="6639651"/>
                  <a:pt x="174873" y="6632678"/>
                  <a:pt x="169039" y="6618916"/>
                </a:cubicBezTo>
                <a:cubicBezTo>
                  <a:pt x="181164" y="6598580"/>
                  <a:pt x="170248" y="6605428"/>
                  <a:pt x="168392" y="6589960"/>
                </a:cubicBezTo>
                <a:cubicBezTo>
                  <a:pt x="165975" y="6577758"/>
                  <a:pt x="161323" y="6600160"/>
                  <a:pt x="160636" y="6588200"/>
                </a:cubicBezTo>
                <a:cubicBezTo>
                  <a:pt x="163766" y="6575263"/>
                  <a:pt x="154044" y="6575871"/>
                  <a:pt x="157872" y="6562416"/>
                </a:cubicBezTo>
                <a:cubicBezTo>
                  <a:pt x="165196" y="6565685"/>
                  <a:pt x="156453" y="6535866"/>
                  <a:pt x="162851" y="6534939"/>
                </a:cubicBezTo>
                <a:cubicBezTo>
                  <a:pt x="153702" y="6523511"/>
                  <a:pt x="164973" y="6517769"/>
                  <a:pt x="162153" y="6502552"/>
                </a:cubicBezTo>
                <a:cubicBezTo>
                  <a:pt x="158692" y="6495386"/>
                  <a:pt x="158098" y="6490216"/>
                  <a:pt x="161821" y="6483172"/>
                </a:cubicBezTo>
                <a:cubicBezTo>
                  <a:pt x="144969" y="6450162"/>
                  <a:pt x="161066" y="6463202"/>
                  <a:pt x="154586" y="6432309"/>
                </a:cubicBezTo>
                <a:cubicBezTo>
                  <a:pt x="147771" y="6405695"/>
                  <a:pt x="143349" y="6375524"/>
                  <a:pt x="127078" y="6349783"/>
                </a:cubicBezTo>
                <a:cubicBezTo>
                  <a:pt x="122468" y="6345058"/>
                  <a:pt x="120723" y="6333456"/>
                  <a:pt x="123181" y="6323872"/>
                </a:cubicBezTo>
                <a:cubicBezTo>
                  <a:pt x="123604" y="6322225"/>
                  <a:pt x="124138" y="6320698"/>
                  <a:pt x="124767" y="6319343"/>
                </a:cubicBezTo>
                <a:cubicBezTo>
                  <a:pt x="122278" y="6297089"/>
                  <a:pt x="111161" y="6215694"/>
                  <a:pt x="108246" y="6190348"/>
                </a:cubicBezTo>
                <a:cubicBezTo>
                  <a:pt x="114169" y="6188296"/>
                  <a:pt x="103482" y="6175479"/>
                  <a:pt x="107279" y="6167269"/>
                </a:cubicBezTo>
                <a:cubicBezTo>
                  <a:pt x="110610" y="6161389"/>
                  <a:pt x="108145" y="6156128"/>
                  <a:pt x="107883" y="6149986"/>
                </a:cubicBezTo>
                <a:cubicBezTo>
                  <a:pt x="110502" y="6141894"/>
                  <a:pt x="105773" y="6115502"/>
                  <a:pt x="102380" y="6108622"/>
                </a:cubicBezTo>
                <a:cubicBezTo>
                  <a:pt x="90593" y="6092179"/>
                  <a:pt x="99346" y="6054816"/>
                  <a:pt x="90314" y="6041155"/>
                </a:cubicBezTo>
                <a:cubicBezTo>
                  <a:pt x="88990" y="6036198"/>
                  <a:pt x="88454" y="6031348"/>
                  <a:pt x="88409" y="6026587"/>
                </a:cubicBezTo>
                <a:lnTo>
                  <a:pt x="89403" y="6013265"/>
                </a:lnTo>
                <a:lnTo>
                  <a:pt x="91927" y="6009478"/>
                </a:lnTo>
                <a:lnTo>
                  <a:pt x="91302" y="6001336"/>
                </a:lnTo>
                <a:cubicBezTo>
                  <a:pt x="91431" y="6000558"/>
                  <a:pt x="91559" y="5999781"/>
                  <a:pt x="91687" y="5999003"/>
                </a:cubicBezTo>
                <a:cubicBezTo>
                  <a:pt x="92431" y="5994547"/>
                  <a:pt x="93080" y="5990148"/>
                  <a:pt x="93336" y="5985795"/>
                </a:cubicBezTo>
                <a:cubicBezTo>
                  <a:pt x="80676" y="5991520"/>
                  <a:pt x="93430" y="5949705"/>
                  <a:pt x="83190" y="5961758"/>
                </a:cubicBezTo>
                <a:cubicBezTo>
                  <a:pt x="82399" y="5938832"/>
                  <a:pt x="72862" y="5956319"/>
                  <a:pt x="81952" y="5928761"/>
                </a:cubicBezTo>
                <a:cubicBezTo>
                  <a:pt x="79324" y="5899676"/>
                  <a:pt x="72619" y="5823590"/>
                  <a:pt x="67420" y="5787247"/>
                </a:cubicBezTo>
                <a:cubicBezTo>
                  <a:pt x="53530" y="5750058"/>
                  <a:pt x="57730" y="5736292"/>
                  <a:pt x="50760" y="5710700"/>
                </a:cubicBezTo>
                <a:cubicBezTo>
                  <a:pt x="47368" y="5660911"/>
                  <a:pt x="30723" y="5663675"/>
                  <a:pt x="42956" y="5641754"/>
                </a:cubicBezTo>
                <a:cubicBezTo>
                  <a:pt x="39970" y="5608358"/>
                  <a:pt x="24769" y="5637338"/>
                  <a:pt x="29695" y="5602326"/>
                </a:cubicBezTo>
                <a:cubicBezTo>
                  <a:pt x="27700" y="5601239"/>
                  <a:pt x="20274" y="5573144"/>
                  <a:pt x="18841" y="5570885"/>
                </a:cubicBezTo>
                <a:lnTo>
                  <a:pt x="9977" y="5543492"/>
                </a:lnTo>
                <a:lnTo>
                  <a:pt x="5255" y="5531024"/>
                </a:lnTo>
                <a:lnTo>
                  <a:pt x="5447" y="5527845"/>
                </a:lnTo>
                <a:lnTo>
                  <a:pt x="0" y="5507724"/>
                </a:lnTo>
                <a:lnTo>
                  <a:pt x="435" y="5507045"/>
                </a:lnTo>
                <a:cubicBezTo>
                  <a:pt x="1286" y="5505065"/>
                  <a:pt x="1681" y="5502734"/>
                  <a:pt x="1128" y="5499619"/>
                </a:cubicBezTo>
                <a:cubicBezTo>
                  <a:pt x="9450" y="5498516"/>
                  <a:pt x="3652" y="5495435"/>
                  <a:pt x="1291" y="5486342"/>
                </a:cubicBezTo>
                <a:cubicBezTo>
                  <a:pt x="13688" y="5482600"/>
                  <a:pt x="2464" y="5460320"/>
                  <a:pt x="7976" y="5450755"/>
                </a:cubicBezTo>
                <a:cubicBezTo>
                  <a:pt x="5962" y="5444157"/>
                  <a:pt x="4058" y="5437113"/>
                  <a:pt x="2355" y="5429732"/>
                </a:cubicBezTo>
                <a:lnTo>
                  <a:pt x="1499" y="5370432"/>
                </a:lnTo>
                <a:lnTo>
                  <a:pt x="11483" y="5308330"/>
                </a:lnTo>
                <a:cubicBezTo>
                  <a:pt x="11701" y="5285359"/>
                  <a:pt x="15408" y="5265468"/>
                  <a:pt x="12793" y="5246026"/>
                </a:cubicBezTo>
                <a:cubicBezTo>
                  <a:pt x="15678" y="5238129"/>
                  <a:pt x="16842" y="5230685"/>
                  <a:pt x="12525" y="5223468"/>
                </a:cubicBezTo>
                <a:cubicBezTo>
                  <a:pt x="13966" y="5202031"/>
                  <a:pt x="20131" y="5196842"/>
                  <a:pt x="15322" y="5183258"/>
                </a:cubicBezTo>
                <a:cubicBezTo>
                  <a:pt x="25294" y="5171214"/>
                  <a:pt x="21488" y="5170502"/>
                  <a:pt x="18633" y="5164842"/>
                </a:cubicBezTo>
                <a:cubicBezTo>
                  <a:pt x="18565" y="5164573"/>
                  <a:pt x="18496" y="5164303"/>
                  <a:pt x="18428" y="5164034"/>
                </a:cubicBezTo>
                <a:lnTo>
                  <a:pt x="19854" y="5162388"/>
                </a:lnTo>
                <a:lnTo>
                  <a:pt x="20514" y="5158981"/>
                </a:lnTo>
                <a:lnTo>
                  <a:pt x="20089" y="5149681"/>
                </a:lnTo>
                <a:lnTo>
                  <a:pt x="19561" y="5146183"/>
                </a:lnTo>
                <a:cubicBezTo>
                  <a:pt x="19336" y="5143774"/>
                  <a:pt x="19361" y="5142173"/>
                  <a:pt x="19571" y="5141065"/>
                </a:cubicBezTo>
                <a:lnTo>
                  <a:pt x="19690" y="5140937"/>
                </a:lnTo>
                <a:cubicBezTo>
                  <a:pt x="19617" y="5139339"/>
                  <a:pt x="19544" y="5137742"/>
                  <a:pt x="19471" y="5136144"/>
                </a:cubicBezTo>
                <a:cubicBezTo>
                  <a:pt x="18832" y="5128055"/>
                  <a:pt x="17958" y="5120182"/>
                  <a:pt x="16918" y="5112689"/>
                </a:cubicBezTo>
                <a:cubicBezTo>
                  <a:pt x="23464" y="5106353"/>
                  <a:pt x="15733" y="5078666"/>
                  <a:pt x="28071" y="5081696"/>
                </a:cubicBezTo>
                <a:cubicBezTo>
                  <a:pt x="27036" y="5071588"/>
                  <a:pt x="21912" y="5065475"/>
                  <a:pt x="30005" y="5068879"/>
                </a:cubicBezTo>
                <a:cubicBezTo>
                  <a:pt x="29897" y="5065551"/>
                  <a:pt x="30585" y="5063501"/>
                  <a:pt x="31661" y="5062033"/>
                </a:cubicBezTo>
                <a:lnTo>
                  <a:pt x="32169" y="5061608"/>
                </a:lnTo>
                <a:lnTo>
                  <a:pt x="27436" y="5021480"/>
                </a:lnTo>
                <a:lnTo>
                  <a:pt x="26614" y="5013906"/>
                </a:lnTo>
                <a:lnTo>
                  <a:pt x="25056" y="5011767"/>
                </a:lnTo>
                <a:cubicBezTo>
                  <a:pt x="24110" y="5009457"/>
                  <a:pt x="23701" y="5006147"/>
                  <a:pt x="24513" y="5000592"/>
                </a:cubicBezTo>
                <a:lnTo>
                  <a:pt x="24951" y="4999307"/>
                </a:lnTo>
                <a:lnTo>
                  <a:pt x="22644" y="4990090"/>
                </a:lnTo>
                <a:cubicBezTo>
                  <a:pt x="21579" y="4987122"/>
                  <a:pt x="20222" y="4984494"/>
                  <a:pt x="18465" y="4982366"/>
                </a:cubicBezTo>
                <a:cubicBezTo>
                  <a:pt x="27858" y="4950984"/>
                  <a:pt x="19264" y="4921373"/>
                  <a:pt x="20888" y="4887310"/>
                </a:cubicBezTo>
                <a:cubicBezTo>
                  <a:pt x="17563" y="4848813"/>
                  <a:pt x="18386" y="4829570"/>
                  <a:pt x="15781" y="4807298"/>
                </a:cubicBezTo>
                <a:cubicBezTo>
                  <a:pt x="15634" y="4803627"/>
                  <a:pt x="14440" y="4773874"/>
                  <a:pt x="19649" y="4779990"/>
                </a:cubicBezTo>
                <a:cubicBezTo>
                  <a:pt x="18744" y="4746827"/>
                  <a:pt x="22869" y="4698305"/>
                  <a:pt x="21858" y="4664237"/>
                </a:cubicBezTo>
                <a:cubicBezTo>
                  <a:pt x="34232" y="4642340"/>
                  <a:pt x="11268" y="4621318"/>
                  <a:pt x="13583" y="4598607"/>
                </a:cubicBezTo>
                <a:cubicBezTo>
                  <a:pt x="2193" y="4604819"/>
                  <a:pt x="19974" y="4548010"/>
                  <a:pt x="7118" y="4546768"/>
                </a:cubicBezTo>
                <a:lnTo>
                  <a:pt x="14555" y="4522182"/>
                </a:lnTo>
                <a:lnTo>
                  <a:pt x="17290" y="4509768"/>
                </a:lnTo>
                <a:cubicBezTo>
                  <a:pt x="17884" y="4505118"/>
                  <a:pt x="18021" y="4500115"/>
                  <a:pt x="17421" y="4494586"/>
                </a:cubicBezTo>
                <a:cubicBezTo>
                  <a:pt x="12327" y="4480984"/>
                  <a:pt x="18571" y="4459805"/>
                  <a:pt x="18193" y="4440649"/>
                </a:cubicBezTo>
                <a:lnTo>
                  <a:pt x="16616" y="4431853"/>
                </a:lnTo>
                <a:lnTo>
                  <a:pt x="19246" y="4403141"/>
                </a:lnTo>
                <a:cubicBezTo>
                  <a:pt x="19372" y="4387638"/>
                  <a:pt x="19497" y="4372134"/>
                  <a:pt x="19623" y="4356631"/>
                </a:cubicBezTo>
                <a:cubicBezTo>
                  <a:pt x="19508" y="4349062"/>
                  <a:pt x="15847" y="4339045"/>
                  <a:pt x="20293" y="4339937"/>
                </a:cubicBezTo>
                <a:lnTo>
                  <a:pt x="18752" y="4331435"/>
                </a:lnTo>
                <a:cubicBezTo>
                  <a:pt x="19520" y="4328277"/>
                  <a:pt x="24070" y="4324711"/>
                  <a:pt x="24901" y="4320990"/>
                </a:cubicBezTo>
                <a:lnTo>
                  <a:pt x="23734" y="4309111"/>
                </a:lnTo>
                <a:cubicBezTo>
                  <a:pt x="24423" y="4299527"/>
                  <a:pt x="28090" y="4271878"/>
                  <a:pt x="29040" y="4263489"/>
                </a:cubicBezTo>
                <a:cubicBezTo>
                  <a:pt x="29169" y="4261918"/>
                  <a:pt x="29300" y="4260346"/>
                  <a:pt x="29429" y="4258775"/>
                </a:cubicBezTo>
                <a:lnTo>
                  <a:pt x="33702" y="4248512"/>
                </a:lnTo>
                <a:cubicBezTo>
                  <a:pt x="36933" y="4241044"/>
                  <a:pt x="39109" y="4235167"/>
                  <a:pt x="37356" y="4228644"/>
                </a:cubicBezTo>
                <a:cubicBezTo>
                  <a:pt x="41530" y="4217526"/>
                  <a:pt x="53227" y="4209759"/>
                  <a:pt x="50107" y="4193665"/>
                </a:cubicBezTo>
                <a:cubicBezTo>
                  <a:pt x="55406" y="4198550"/>
                  <a:pt x="50749" y="4175793"/>
                  <a:pt x="56192" y="4173105"/>
                </a:cubicBezTo>
                <a:cubicBezTo>
                  <a:pt x="60575" y="4171863"/>
                  <a:pt x="60184" y="4164671"/>
                  <a:pt x="61800" y="4159194"/>
                </a:cubicBezTo>
                <a:cubicBezTo>
                  <a:pt x="66276" y="4155290"/>
                  <a:pt x="70363" y="4127730"/>
                  <a:pt x="69720" y="4118135"/>
                </a:cubicBezTo>
                <a:cubicBezTo>
                  <a:pt x="65265" y="4091091"/>
                  <a:pt x="83289" y="4069336"/>
                  <a:pt x="80190" y="4047713"/>
                </a:cubicBezTo>
                <a:cubicBezTo>
                  <a:pt x="84682" y="4020435"/>
                  <a:pt x="92089" y="3998420"/>
                  <a:pt x="96666" y="3980780"/>
                </a:cubicBezTo>
                <a:cubicBezTo>
                  <a:pt x="98580" y="3977851"/>
                  <a:pt x="106155" y="3945259"/>
                  <a:pt x="107651" y="3941872"/>
                </a:cubicBezTo>
                <a:cubicBezTo>
                  <a:pt x="111761" y="3922504"/>
                  <a:pt x="112043" y="3930219"/>
                  <a:pt x="118444" y="3897465"/>
                </a:cubicBezTo>
                <a:cubicBezTo>
                  <a:pt x="124996" y="3869981"/>
                  <a:pt x="127657" y="3841768"/>
                  <a:pt x="134545" y="3811132"/>
                </a:cubicBezTo>
                <a:cubicBezTo>
                  <a:pt x="143817" y="3778601"/>
                  <a:pt x="141464" y="3759343"/>
                  <a:pt x="145381" y="3746540"/>
                </a:cubicBezTo>
                <a:cubicBezTo>
                  <a:pt x="156739" y="3719637"/>
                  <a:pt x="147664" y="3711291"/>
                  <a:pt x="146587" y="3670275"/>
                </a:cubicBezTo>
                <a:cubicBezTo>
                  <a:pt x="154134" y="3638754"/>
                  <a:pt x="151397" y="3605028"/>
                  <a:pt x="165690" y="3580981"/>
                </a:cubicBezTo>
                <a:cubicBezTo>
                  <a:pt x="164433" y="3577837"/>
                  <a:pt x="163639" y="3574469"/>
                  <a:pt x="163175" y="3570960"/>
                </a:cubicBezTo>
                <a:lnTo>
                  <a:pt x="162665" y="3560693"/>
                </a:lnTo>
                <a:lnTo>
                  <a:pt x="163299" y="3559743"/>
                </a:lnTo>
                <a:cubicBezTo>
                  <a:pt x="165039" y="3554949"/>
                  <a:pt x="165246" y="3551528"/>
                  <a:pt x="164777" y="3548721"/>
                </a:cubicBezTo>
                <a:lnTo>
                  <a:pt x="163708" y="3545693"/>
                </a:lnTo>
                <a:lnTo>
                  <a:pt x="164286" y="3537938"/>
                </a:lnTo>
                <a:cubicBezTo>
                  <a:pt x="164273" y="3532672"/>
                  <a:pt x="164261" y="3527407"/>
                  <a:pt x="164247" y="3522141"/>
                </a:cubicBezTo>
                <a:lnTo>
                  <a:pt x="165343" y="3519672"/>
                </a:lnTo>
                <a:lnTo>
                  <a:pt x="167001" y="3496604"/>
                </a:lnTo>
                <a:lnTo>
                  <a:pt x="167547" y="3496517"/>
                </a:lnTo>
                <a:cubicBezTo>
                  <a:pt x="168811" y="3495796"/>
                  <a:pt x="169814" y="3494272"/>
                  <a:pt x="170301" y="3491023"/>
                </a:cubicBezTo>
                <a:cubicBezTo>
                  <a:pt x="177219" y="3499391"/>
                  <a:pt x="173541" y="3490314"/>
                  <a:pt x="174371" y="3479998"/>
                </a:cubicBezTo>
                <a:cubicBezTo>
                  <a:pt x="185299" y="3490692"/>
                  <a:pt x="183023" y="3459350"/>
                  <a:pt x="190228" y="3457434"/>
                </a:cubicBezTo>
                <a:cubicBezTo>
                  <a:pt x="190591" y="3449617"/>
                  <a:pt x="191174" y="3441542"/>
                  <a:pt x="192016" y="3433411"/>
                </a:cubicBezTo>
                <a:lnTo>
                  <a:pt x="192663" y="3428691"/>
                </a:lnTo>
                <a:cubicBezTo>
                  <a:pt x="192706" y="3428676"/>
                  <a:pt x="192750" y="3428659"/>
                  <a:pt x="192793" y="3428643"/>
                </a:cubicBezTo>
                <a:cubicBezTo>
                  <a:pt x="193186" y="3427720"/>
                  <a:pt x="193494" y="3426206"/>
                  <a:pt x="193710" y="3423760"/>
                </a:cubicBezTo>
                <a:cubicBezTo>
                  <a:pt x="193753" y="3422535"/>
                  <a:pt x="193797" y="3421310"/>
                  <a:pt x="193839" y="3420085"/>
                </a:cubicBezTo>
                <a:lnTo>
                  <a:pt x="195094" y="3410930"/>
                </a:lnTo>
                <a:lnTo>
                  <a:pt x="196311" y="3408092"/>
                </a:lnTo>
                <a:lnTo>
                  <a:pt x="197928" y="3407419"/>
                </a:lnTo>
                <a:cubicBezTo>
                  <a:pt x="197912" y="3407119"/>
                  <a:pt x="197897" y="3406820"/>
                  <a:pt x="197881" y="3406520"/>
                </a:cubicBezTo>
                <a:cubicBezTo>
                  <a:pt x="196231" y="3399306"/>
                  <a:pt x="192821" y="3396220"/>
                  <a:pt x="204222" y="3391015"/>
                </a:cubicBezTo>
                <a:cubicBezTo>
                  <a:pt x="202162" y="3374996"/>
                  <a:pt x="208811" y="3373934"/>
                  <a:pt x="213950" y="3354361"/>
                </a:cubicBezTo>
                <a:cubicBezTo>
                  <a:pt x="211218" y="3344737"/>
                  <a:pt x="213619" y="3338360"/>
                  <a:pt x="217699" y="3332639"/>
                </a:cubicBezTo>
                <a:cubicBezTo>
                  <a:pt x="218717" y="3312409"/>
                  <a:pt x="225688" y="3295747"/>
                  <a:pt x="229963" y="3273935"/>
                </a:cubicBezTo>
                <a:cubicBezTo>
                  <a:pt x="228293" y="3248488"/>
                  <a:pt x="239257" y="3238943"/>
                  <a:pt x="243785" y="3215621"/>
                </a:cubicBezTo>
                <a:cubicBezTo>
                  <a:pt x="237893" y="3192522"/>
                  <a:pt x="253940" y="3201000"/>
                  <a:pt x="259175" y="3189909"/>
                </a:cubicBezTo>
                <a:lnTo>
                  <a:pt x="259988" y="3186579"/>
                </a:lnTo>
                <a:lnTo>
                  <a:pt x="259980" y="3177264"/>
                </a:lnTo>
                <a:lnTo>
                  <a:pt x="259609" y="3173723"/>
                </a:lnTo>
                <a:cubicBezTo>
                  <a:pt x="259490" y="3171299"/>
                  <a:pt x="259588" y="3169704"/>
                  <a:pt x="259848" y="3168622"/>
                </a:cubicBezTo>
                <a:lnTo>
                  <a:pt x="259971" y="3168508"/>
                </a:lnTo>
                <a:cubicBezTo>
                  <a:pt x="259969" y="3166907"/>
                  <a:pt x="259968" y="3165307"/>
                  <a:pt x="259966" y="3163706"/>
                </a:cubicBezTo>
                <a:cubicBezTo>
                  <a:pt x="259691" y="3155577"/>
                  <a:pt x="259171" y="3147642"/>
                  <a:pt x="258467" y="3140064"/>
                </a:cubicBezTo>
                <a:cubicBezTo>
                  <a:pt x="265286" y="3134408"/>
                  <a:pt x="258805" y="3106027"/>
                  <a:pt x="270990" y="3110288"/>
                </a:cubicBezTo>
                <a:cubicBezTo>
                  <a:pt x="270407" y="3100106"/>
                  <a:pt x="265565" y="3093497"/>
                  <a:pt x="273494" y="3097704"/>
                </a:cubicBezTo>
                <a:cubicBezTo>
                  <a:pt x="273534" y="3094376"/>
                  <a:pt x="274313" y="3092401"/>
                  <a:pt x="275456" y="3091047"/>
                </a:cubicBezTo>
                <a:lnTo>
                  <a:pt x="275980" y="3090672"/>
                </a:lnTo>
                <a:lnTo>
                  <a:pt x="274486" y="3068004"/>
                </a:lnTo>
                <a:lnTo>
                  <a:pt x="275226" y="3065087"/>
                </a:lnTo>
                <a:lnTo>
                  <a:pt x="273050" y="3050191"/>
                </a:lnTo>
                <a:cubicBezTo>
                  <a:pt x="272889" y="3047647"/>
                  <a:pt x="272728" y="3045103"/>
                  <a:pt x="272566" y="3042559"/>
                </a:cubicBezTo>
                <a:lnTo>
                  <a:pt x="271107" y="3040271"/>
                </a:lnTo>
                <a:cubicBezTo>
                  <a:pt x="270265" y="3037872"/>
                  <a:pt x="270006" y="3034528"/>
                  <a:pt x="271065" y="3029072"/>
                </a:cubicBezTo>
                <a:lnTo>
                  <a:pt x="271558" y="3027835"/>
                </a:lnTo>
                <a:cubicBezTo>
                  <a:pt x="270688" y="3024705"/>
                  <a:pt x="268559" y="2982922"/>
                  <a:pt x="268717" y="2964245"/>
                </a:cubicBezTo>
                <a:cubicBezTo>
                  <a:pt x="279502" y="2933904"/>
                  <a:pt x="269365" y="2949568"/>
                  <a:pt x="272511" y="2915772"/>
                </a:cubicBezTo>
                <a:cubicBezTo>
                  <a:pt x="272017" y="2877552"/>
                  <a:pt x="270125" y="2850992"/>
                  <a:pt x="270356" y="2825842"/>
                </a:cubicBezTo>
                <a:cubicBezTo>
                  <a:pt x="269433" y="2814032"/>
                  <a:pt x="268938" y="2727859"/>
                  <a:pt x="273897" y="2734957"/>
                </a:cubicBezTo>
                <a:cubicBezTo>
                  <a:pt x="264242" y="2698391"/>
                  <a:pt x="277769" y="2677127"/>
                  <a:pt x="274458" y="2636572"/>
                </a:cubicBezTo>
                <a:cubicBezTo>
                  <a:pt x="287792" y="2615986"/>
                  <a:pt x="275829" y="2626668"/>
                  <a:pt x="279157" y="2604260"/>
                </a:cubicBezTo>
                <a:cubicBezTo>
                  <a:pt x="279270" y="2587221"/>
                  <a:pt x="288019" y="2599786"/>
                  <a:pt x="288131" y="2582747"/>
                </a:cubicBezTo>
                <a:cubicBezTo>
                  <a:pt x="260352" y="2545890"/>
                  <a:pt x="290145" y="2525479"/>
                  <a:pt x="282516" y="2478755"/>
                </a:cubicBezTo>
                <a:lnTo>
                  <a:pt x="287359" y="2451804"/>
                </a:lnTo>
                <a:cubicBezTo>
                  <a:pt x="285426" y="2443087"/>
                  <a:pt x="285710" y="2414879"/>
                  <a:pt x="289577" y="2408801"/>
                </a:cubicBezTo>
                <a:cubicBezTo>
                  <a:pt x="290424" y="2402768"/>
                  <a:pt x="289064" y="2396183"/>
                  <a:pt x="293203" y="2392670"/>
                </a:cubicBezTo>
                <a:cubicBezTo>
                  <a:pt x="295637" y="2379564"/>
                  <a:pt x="301233" y="2349549"/>
                  <a:pt x="304183" y="2330165"/>
                </a:cubicBezTo>
                <a:cubicBezTo>
                  <a:pt x="298973" y="2319718"/>
                  <a:pt x="309550" y="2303314"/>
                  <a:pt x="310900" y="2276363"/>
                </a:cubicBezTo>
                <a:cubicBezTo>
                  <a:pt x="304874" y="2264930"/>
                  <a:pt x="311891" y="2258198"/>
                  <a:pt x="303909" y="2236310"/>
                </a:cubicBezTo>
                <a:cubicBezTo>
                  <a:pt x="304734" y="2235412"/>
                  <a:pt x="305502" y="2234293"/>
                  <a:pt x="306187" y="2232984"/>
                </a:cubicBezTo>
                <a:cubicBezTo>
                  <a:pt x="310170" y="2225381"/>
                  <a:pt x="310605" y="2213194"/>
                  <a:pt x="307158" y="2205763"/>
                </a:cubicBezTo>
                <a:cubicBezTo>
                  <a:pt x="296601" y="2170883"/>
                  <a:pt x="306474" y="2175442"/>
                  <a:pt x="304860" y="2145703"/>
                </a:cubicBezTo>
                <a:cubicBezTo>
                  <a:pt x="304314" y="2112090"/>
                  <a:pt x="314083" y="2134724"/>
                  <a:pt x="304273" y="2092533"/>
                </a:cubicBezTo>
                <a:cubicBezTo>
                  <a:pt x="308983" y="2088154"/>
                  <a:pt x="303590" y="2066396"/>
                  <a:pt x="301642" y="2057359"/>
                </a:cubicBezTo>
                <a:cubicBezTo>
                  <a:pt x="301720" y="2041038"/>
                  <a:pt x="313213" y="2032807"/>
                  <a:pt x="306736" y="2016105"/>
                </a:cubicBezTo>
                <a:cubicBezTo>
                  <a:pt x="312847" y="2019262"/>
                  <a:pt x="310007" y="1975377"/>
                  <a:pt x="316234" y="1983129"/>
                </a:cubicBezTo>
                <a:cubicBezTo>
                  <a:pt x="322177" y="1972692"/>
                  <a:pt x="313034" y="1967129"/>
                  <a:pt x="318238" y="1956745"/>
                </a:cubicBezTo>
                <a:cubicBezTo>
                  <a:pt x="319718" y="1944884"/>
                  <a:pt x="311423" y="1963350"/>
                  <a:pt x="311341" y="1950160"/>
                </a:cubicBezTo>
                <a:lnTo>
                  <a:pt x="323556" y="1879546"/>
                </a:lnTo>
                <a:cubicBezTo>
                  <a:pt x="320263" y="1869846"/>
                  <a:pt x="322312" y="1862247"/>
                  <a:pt x="326085" y="1854893"/>
                </a:cubicBezTo>
                <a:cubicBezTo>
                  <a:pt x="325955" y="1832625"/>
                  <a:pt x="332007" y="1812578"/>
                  <a:pt x="335058" y="1787684"/>
                </a:cubicBezTo>
                <a:cubicBezTo>
                  <a:pt x="331933" y="1760490"/>
                  <a:pt x="342400" y="1747069"/>
                  <a:pt x="345620" y="1720464"/>
                </a:cubicBezTo>
                <a:cubicBezTo>
                  <a:pt x="337355" y="1693643"/>
                  <a:pt x="360215" y="1703686"/>
                  <a:pt x="360760" y="1681196"/>
                </a:cubicBezTo>
                <a:cubicBezTo>
                  <a:pt x="353923" y="1644243"/>
                  <a:pt x="368449" y="1682451"/>
                  <a:pt x="368483" y="1625881"/>
                </a:cubicBezTo>
                <a:cubicBezTo>
                  <a:pt x="367181" y="1622619"/>
                  <a:pt x="369088" y="1615868"/>
                  <a:pt x="371077" y="1616704"/>
                </a:cubicBezTo>
                <a:cubicBezTo>
                  <a:pt x="371005" y="1604306"/>
                  <a:pt x="384453" y="1569256"/>
                  <a:pt x="383008" y="1551493"/>
                </a:cubicBezTo>
                <a:cubicBezTo>
                  <a:pt x="390598" y="1517303"/>
                  <a:pt x="381821" y="1500132"/>
                  <a:pt x="384834" y="1475233"/>
                </a:cubicBezTo>
                <a:cubicBezTo>
                  <a:pt x="393221" y="1446677"/>
                  <a:pt x="400498" y="1430031"/>
                  <a:pt x="418371" y="1380155"/>
                </a:cubicBezTo>
                <a:lnTo>
                  <a:pt x="469641" y="1210871"/>
                </a:lnTo>
                <a:cubicBezTo>
                  <a:pt x="507460" y="1148093"/>
                  <a:pt x="486915" y="1066841"/>
                  <a:pt x="489701" y="1028427"/>
                </a:cubicBezTo>
                <a:cubicBezTo>
                  <a:pt x="478454" y="1012506"/>
                  <a:pt x="490925" y="999600"/>
                  <a:pt x="486354" y="980383"/>
                </a:cubicBezTo>
                <a:cubicBezTo>
                  <a:pt x="483880" y="937629"/>
                  <a:pt x="471099" y="895192"/>
                  <a:pt x="479762" y="839699"/>
                </a:cubicBezTo>
                <a:cubicBezTo>
                  <a:pt x="444550" y="814685"/>
                  <a:pt x="465776" y="749644"/>
                  <a:pt x="445664" y="696545"/>
                </a:cubicBezTo>
                <a:cubicBezTo>
                  <a:pt x="441558" y="665722"/>
                  <a:pt x="459046" y="617297"/>
                  <a:pt x="440047" y="606615"/>
                </a:cubicBezTo>
                <a:cubicBezTo>
                  <a:pt x="451675" y="592509"/>
                  <a:pt x="432892" y="579307"/>
                  <a:pt x="431225" y="563889"/>
                </a:cubicBezTo>
                <a:cubicBezTo>
                  <a:pt x="438618" y="551582"/>
                  <a:pt x="432225" y="545475"/>
                  <a:pt x="430803" y="534294"/>
                </a:cubicBezTo>
                <a:cubicBezTo>
                  <a:pt x="435364" y="529230"/>
                  <a:pt x="435126" y="519767"/>
                  <a:pt x="429777" y="516548"/>
                </a:cubicBezTo>
                <a:cubicBezTo>
                  <a:pt x="417444" y="521116"/>
                  <a:pt x="423596" y="488251"/>
                  <a:pt x="415090" y="485808"/>
                </a:cubicBezTo>
                <a:cubicBezTo>
                  <a:pt x="413316" y="466733"/>
                  <a:pt x="424116" y="383903"/>
                  <a:pt x="410499" y="369873"/>
                </a:cubicBezTo>
                <a:cubicBezTo>
                  <a:pt x="404034" y="331308"/>
                  <a:pt x="425696" y="275570"/>
                  <a:pt x="425314" y="259180"/>
                </a:cubicBezTo>
                <a:cubicBezTo>
                  <a:pt x="450188" y="242918"/>
                  <a:pt x="384634" y="163766"/>
                  <a:pt x="383240" y="94173"/>
                </a:cubicBezTo>
                <a:cubicBezTo>
                  <a:pt x="385641" y="84795"/>
                  <a:pt x="385609" y="79782"/>
                  <a:pt x="379938" y="77267"/>
                </a:cubicBezTo>
                <a:cubicBezTo>
                  <a:pt x="378301" y="68220"/>
                  <a:pt x="376144" y="54774"/>
                  <a:pt x="373430" y="3885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descr="Colorful Questions- Abstract Painting Art Print">
            <a:extLst>
              <a:ext uri="{FF2B5EF4-FFF2-40B4-BE49-F238E27FC236}">
                <a16:creationId xmlns:a16="http://schemas.microsoft.com/office/drawing/2014/main" id="{157D2F5E-F2D8-E1DA-9E7D-C125025F494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4427" y="953950"/>
            <a:ext cx="3720152" cy="496019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35D0ED1-A083-5D7A-A09F-F43D1C8FF0A3}"/>
              </a:ext>
            </a:extLst>
          </p:cNvPr>
          <p:cNvSpPr>
            <a:spLocks noGrp="1"/>
          </p:cNvSpPr>
          <p:nvPr>
            <p:ph idx="1"/>
          </p:nvPr>
        </p:nvSpPr>
        <p:spPr>
          <a:xfrm>
            <a:off x="5867400" y="2194102"/>
            <a:ext cx="5310116" cy="3908585"/>
          </a:xfrm>
        </p:spPr>
        <p:txBody>
          <a:bodyPr>
            <a:normAutofit/>
          </a:bodyPr>
          <a:lstStyle/>
          <a:p>
            <a:r>
              <a:rPr lang="en-IE" sz="2400" dirty="0">
                <a:effectLst/>
                <a:latin typeface="Calibri" panose="020F0502020204030204" pitchFamily="34" charset="0"/>
                <a:ea typeface="Calibri" panose="020F0502020204030204" pitchFamily="34" charset="0"/>
                <a:cs typeface="Times New Roman" panose="02020603050405020304" pitchFamily="18" charset="0"/>
              </a:rPr>
              <a:t> After death, we are ‘held firmly within the conscious love of God and the conscious presence of Jesus Christ</a:t>
            </a:r>
            <a:r>
              <a:rPr lang="en-IE" sz="2400" dirty="0">
                <a:latin typeface="Calibri" panose="020F0502020204030204" pitchFamily="34" charset="0"/>
                <a:ea typeface="Calibri" panose="020F0502020204030204" pitchFamily="34" charset="0"/>
                <a:cs typeface="Times New Roman" panose="02020603050405020304" pitchFamily="18" charset="0"/>
              </a:rPr>
              <a:t>’ </a:t>
            </a:r>
            <a:r>
              <a:rPr lang="en-IE" sz="2400" dirty="0">
                <a:effectLst/>
                <a:latin typeface="Calibri" panose="020F0502020204030204" pitchFamily="34" charset="0"/>
                <a:ea typeface="Calibri" panose="020F0502020204030204" pitchFamily="34" charset="0"/>
                <a:cs typeface="Times New Roman" panose="02020603050405020304" pitchFamily="18" charset="0"/>
              </a:rPr>
              <a:t>(Tom Wright, </a:t>
            </a:r>
            <a:r>
              <a:rPr lang="en-IE" sz="2400" i="1" dirty="0">
                <a:effectLst/>
                <a:latin typeface="Calibri" panose="020F0502020204030204" pitchFamily="34" charset="0"/>
                <a:ea typeface="Calibri" panose="020F0502020204030204" pitchFamily="34" charset="0"/>
                <a:cs typeface="Times New Roman" panose="02020603050405020304" pitchFamily="18" charset="0"/>
              </a:rPr>
              <a:t>Surprised by Hope</a:t>
            </a:r>
            <a:r>
              <a:rPr lang="en-IE" sz="2400" dirty="0">
                <a:effectLst/>
                <a:latin typeface="Calibri" panose="020F0502020204030204" pitchFamily="34" charset="0"/>
                <a:ea typeface="Calibri" panose="020F0502020204030204" pitchFamily="34" charset="0"/>
                <a:cs typeface="Times New Roman" panose="02020603050405020304" pitchFamily="18" charset="0"/>
              </a:rPr>
              <a:t>).</a:t>
            </a:r>
          </a:p>
          <a:p>
            <a:r>
              <a:rPr lang="en-IE" sz="2400" dirty="0">
                <a:latin typeface="Calibri" panose="020F0502020204030204" pitchFamily="34" charset="0"/>
                <a:ea typeface="Calibri" panose="020F0502020204030204" pitchFamily="34" charset="0"/>
                <a:cs typeface="Times New Roman" panose="02020603050405020304" pitchFamily="18" charset="0"/>
              </a:rPr>
              <a:t>‘Heaven is another name for God’ (Tom Wright, </a:t>
            </a:r>
            <a:r>
              <a:rPr lang="en-IE" sz="2400" i="1" dirty="0">
                <a:latin typeface="Calibri" panose="020F0502020204030204" pitchFamily="34" charset="0"/>
                <a:ea typeface="Calibri" panose="020F0502020204030204" pitchFamily="34" charset="0"/>
                <a:cs typeface="Times New Roman" panose="02020603050405020304" pitchFamily="18" charset="0"/>
              </a:rPr>
              <a:t>Surprised by Hope</a:t>
            </a:r>
            <a:r>
              <a:rPr lang="en-IE" sz="2400" dirty="0">
                <a:latin typeface="Calibri" panose="020F0502020204030204" pitchFamily="34" charset="0"/>
                <a:ea typeface="Calibri" panose="020F0502020204030204" pitchFamily="34" charset="0"/>
                <a:cs typeface="Times New Roman" panose="02020603050405020304" pitchFamily="18" charset="0"/>
              </a:rPr>
              <a:t>).</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6324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95" r="-1" b="12839"/>
          <a:stretch/>
        </p:blipFill>
        <p:spPr bwMode="auto">
          <a:xfrm>
            <a:off x="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solidFill>
                  <a:schemeClr val="bg1"/>
                </a:solidFill>
              </a:rPr>
              <a:t>Extension Exercise 6</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5208672"/>
            <a:ext cx="9565028" cy="1249240"/>
          </a:xfrm>
        </p:spPr>
        <p:txBody>
          <a:bodyPr>
            <a:normAutofit/>
          </a:bodyPr>
          <a:lstStyle/>
          <a:p>
            <a:pPr marL="0" indent="0">
              <a:buNone/>
            </a:pPr>
            <a:r>
              <a:rPr lang="en-US" sz="2400" dirty="0">
                <a:solidFill>
                  <a:schemeClr val="bg1"/>
                </a:solidFill>
              </a:rPr>
              <a:t>Compare the Christian understanding of life after death with the Muslim and Jewish understanding? What is similar? What is different?</a:t>
            </a: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2828737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D8F1113-2E3C-46E3-B54F-B7F421EEF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65DDECC-A11E-434E-87B2-8997CD3832F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B54A4D14-513F-4121-92D3-5CCB4689621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6C3411F1-AD17-499D-AFEF-2F300F6DF0F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60BF2CBE-B1E9-4C42-89DC-C35E4E65164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72C95A87-DCDB-41C4-B774-744B3ECBE8C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BCB97515-32FF-43A6-A51C-B140193ABB6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9C6379D3-7045-4B76-9409-6D23D753D05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7C324CDD-B30F-47DD-8627-E2171D5E839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61B1C1DE-4201-4989-BE65-41ADC247255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0A9092BE-A36C-4833-8E71-2850F4AF7C3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806398CC-D327-4E06-838C-31119BD56F8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1E3F0C5B-76A9-4A8F-A1CB-35C0DE83A83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70A741CC-E736-448A-A94E-5C8BB9711DC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202722D1-549B-407E-BF75-2A1E8DB5BAD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5CA8D742-18BD-41B5-9C00-FCFFAED2575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8BF81081-4C33-488E-A37E-B95567D0BFA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462F0DE0-CEBA-420B-8032-FB60893B8E1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79C8D19E-E3D6-45A6-BCA2-5918A37D7AC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43280283-E04A-43CA-BFA1-F285486A2F0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38328CB6-0FC5-4AEA-BC7E-489267CB6F1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5DAD7DD-F32D-420A-836D-5E1D06B80AA6}"/>
              </a:ext>
            </a:extLst>
          </p:cNvPr>
          <p:cNvSpPr>
            <a:spLocks noGrp="1"/>
          </p:cNvSpPr>
          <p:nvPr>
            <p:ph type="title"/>
          </p:nvPr>
        </p:nvSpPr>
        <p:spPr>
          <a:xfrm>
            <a:off x="2047793" y="4614902"/>
            <a:ext cx="8081960" cy="943954"/>
          </a:xfrm>
        </p:spPr>
        <p:txBody>
          <a:bodyPr vert="horz" lIns="91440" tIns="45720" rIns="91440" bIns="45720" rtlCol="0" anchor="b">
            <a:normAutofit/>
          </a:bodyPr>
          <a:lstStyle/>
          <a:p>
            <a:pPr algn="ctr"/>
            <a:r>
              <a:rPr lang="en-US" sz="6000" kern="1200" dirty="0">
                <a:solidFill>
                  <a:schemeClr val="tx1"/>
                </a:solidFill>
                <a:latin typeface="+mj-lt"/>
                <a:ea typeface="+mj-ea"/>
                <a:cs typeface="+mj-cs"/>
              </a:rPr>
              <a:t>The Story of Alfred Nobel</a:t>
            </a:r>
          </a:p>
        </p:txBody>
      </p:sp>
      <p:sp>
        <p:nvSpPr>
          <p:cNvPr id="32" name="Isosceles Triangle 39">
            <a:extLst>
              <a:ext uri="{FF2B5EF4-FFF2-40B4-BE49-F238E27FC236}">
                <a16:creationId xmlns:a16="http://schemas.microsoft.com/office/drawing/2014/main" id="{4F37E7FB-7372-47E3-914E-7CF7E94B1C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892384" y="4386808"/>
            <a:ext cx="407233" cy="351063"/>
          </a:xfrm>
          <a:prstGeom prst="triangle">
            <a:avLst/>
          </a:prstGeom>
          <a:solidFill>
            <a:srgbClr val="D0C6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6E168E2-3256-43A5-9298-9E5A6AE8F7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2847" y="954593"/>
            <a:ext cx="6086306" cy="3432215"/>
          </a:xfrm>
          <a:prstGeom prst="rect">
            <a:avLst/>
          </a:prstGeom>
          <a:solidFill>
            <a:schemeClr val="bg1"/>
          </a:solidFill>
          <a:ln w="19050">
            <a:solidFill>
              <a:srgbClr val="D0C605"/>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The merchant of death' behind the Nobel Prizes">
            <a:hlinkClick r:id="" action="ppaction://media"/>
            <a:extLst>
              <a:ext uri="{FF2B5EF4-FFF2-40B4-BE49-F238E27FC236}">
                <a16:creationId xmlns:a16="http://schemas.microsoft.com/office/drawing/2014/main" id="{C810E0D1-69AA-8AEB-EE2C-FEBB04DB40D3}"/>
              </a:ext>
            </a:extLst>
          </p:cNvPr>
          <p:cNvPicPr>
            <a:picLocks noGrp="1" noRot="1" noChangeAspect="1"/>
          </p:cNvPicPr>
          <p:nvPr>
            <p:ph idx="1"/>
            <a:videoFile r:link="rId1"/>
          </p:nvPr>
        </p:nvPicPr>
        <p:blipFill>
          <a:blip r:embed="rId4"/>
          <a:stretch>
            <a:fillRect/>
          </a:stretch>
        </p:blipFill>
        <p:spPr>
          <a:xfrm>
            <a:off x="3352803" y="1120792"/>
            <a:ext cx="5486394" cy="3099816"/>
          </a:xfrm>
          <a:prstGeom prst="rect">
            <a:avLst/>
          </a:prstGeom>
          <a:ln w="12700">
            <a:noFill/>
          </a:ln>
        </p:spPr>
      </p:pic>
    </p:spTree>
    <p:extLst>
      <p:ext uri="{BB962C8B-B14F-4D97-AF65-F5344CB8AC3E}">
        <p14:creationId xmlns:p14="http://schemas.microsoft.com/office/powerpoint/2010/main" val="135650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2544" name="Rectangle 22543">
            <a:extLst>
              <a:ext uri="{FF2B5EF4-FFF2-40B4-BE49-F238E27FC236}">
                <a16:creationId xmlns:a16="http://schemas.microsoft.com/office/drawing/2014/main" id="{B0792D4F-247E-46FE-85FC-881DEFA41D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E36283A8-6CED-DD2D-B611-61BC36A83196}"/>
              </a:ext>
            </a:extLst>
          </p:cNvPr>
          <p:cNvSpPr>
            <a:spLocks noGrp="1"/>
          </p:cNvSpPr>
          <p:nvPr>
            <p:ph type="title"/>
          </p:nvPr>
        </p:nvSpPr>
        <p:spPr>
          <a:xfrm>
            <a:off x="596319" y="443484"/>
            <a:ext cx="10515600" cy="1197864"/>
          </a:xfrm>
        </p:spPr>
        <p:txBody>
          <a:bodyPr>
            <a:normAutofit/>
          </a:bodyPr>
          <a:lstStyle/>
          <a:p>
            <a:r>
              <a:rPr lang="en-IE" sz="6000" dirty="0"/>
              <a:t>A Quiz!</a:t>
            </a:r>
          </a:p>
        </p:txBody>
      </p:sp>
      <p:cxnSp>
        <p:nvCxnSpPr>
          <p:cNvPr id="22546" name="Straight Connector 22545">
            <a:extLst>
              <a:ext uri="{FF2B5EF4-FFF2-40B4-BE49-F238E27FC236}">
                <a16:creationId xmlns:a16="http://schemas.microsoft.com/office/drawing/2014/main" id="{CE272F12-AF86-441A-BC1B-C014BBBF85B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75488" y="585216"/>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pic>
        <p:nvPicPr>
          <p:cNvPr id="22530" name="Picture 2" descr="Teaching About the Nobel Peace Prize in ELT - Global Campaign for Peace  Education">
            <a:extLst>
              <a:ext uri="{FF2B5EF4-FFF2-40B4-BE49-F238E27FC236}">
                <a16:creationId xmlns:a16="http://schemas.microsoft.com/office/drawing/2014/main" id="{EC41282B-2AEA-1AA0-E361-91FF6BDE707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873829" y="1370743"/>
            <a:ext cx="9076156" cy="5128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651494"/>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95" r="-1" b="12839"/>
          <a:stretch/>
        </p:blipFill>
        <p:spPr bwMode="auto">
          <a:xfrm>
            <a:off x="3068"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solidFill>
                  <a:schemeClr val="bg1"/>
                </a:solidFill>
              </a:rPr>
              <a:t>Extension Exercise 6(b)</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5208672"/>
            <a:ext cx="9565028" cy="1249240"/>
          </a:xfrm>
        </p:spPr>
        <p:txBody>
          <a:bodyPr>
            <a:normAutofit/>
          </a:bodyPr>
          <a:lstStyle/>
          <a:p>
            <a:pPr marL="0" indent="0">
              <a:buNone/>
            </a:pPr>
            <a:r>
              <a:rPr lang="en-US" sz="2400" dirty="0">
                <a:solidFill>
                  <a:schemeClr val="bg1"/>
                </a:solidFill>
              </a:rPr>
              <a:t>Write your own obituary! What do you want to have achieved? How do you want to be remembered? What will be important to you? </a:t>
            </a: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19382901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82F2C0-C1BA-4D15-ACD0-311B49F667A6}"/>
              </a:ext>
            </a:extLst>
          </p:cNvPr>
          <p:cNvSpPr>
            <a:spLocks noGrp="1"/>
          </p:cNvSpPr>
          <p:nvPr>
            <p:ph type="title"/>
          </p:nvPr>
        </p:nvSpPr>
        <p:spPr>
          <a:xfrm>
            <a:off x="1006900" y="1188637"/>
            <a:ext cx="3409712" cy="4480726"/>
          </a:xfrm>
        </p:spPr>
        <p:txBody>
          <a:bodyPr>
            <a:normAutofit/>
          </a:bodyPr>
          <a:lstStyle/>
          <a:p>
            <a:pPr algn="r"/>
            <a:r>
              <a:rPr lang="en-US" sz="6100" dirty="0"/>
              <a:t>Learning Intentions</a:t>
            </a:r>
            <a:endParaRPr lang="en-IE" sz="6100" dirty="0"/>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599DA3C-7139-45EB-990B-741D791B05EE}"/>
              </a:ext>
            </a:extLst>
          </p:cNvPr>
          <p:cNvSpPr>
            <a:spLocks noGrp="1"/>
          </p:cNvSpPr>
          <p:nvPr>
            <p:ph idx="1"/>
          </p:nvPr>
        </p:nvSpPr>
        <p:spPr>
          <a:xfrm>
            <a:off x="5138928" y="1338729"/>
            <a:ext cx="5327686" cy="4180542"/>
          </a:xfrm>
        </p:spPr>
        <p:txBody>
          <a:bodyPr anchor="ctr">
            <a:normAutofit/>
          </a:bodyPr>
          <a:lstStyle/>
          <a:p>
            <a:r>
              <a:rPr lang="en-US" sz="2400" dirty="0"/>
              <a:t>To explore the idea that life is finite/has an end point but is also full of meaning</a:t>
            </a:r>
          </a:p>
          <a:p>
            <a:r>
              <a:rPr lang="en-US" sz="2400" dirty="0"/>
              <a:t>To reflect together on how community is central to our coping with death</a:t>
            </a:r>
          </a:p>
          <a:p>
            <a:r>
              <a:rPr lang="en-US" sz="2400" dirty="0"/>
              <a:t>To examine the concept of hope in terms of service and what Christians believe about eternal life</a:t>
            </a:r>
          </a:p>
          <a:p>
            <a:pPr marL="0" indent="0">
              <a:buNone/>
            </a:pPr>
            <a:endParaRPr lang="en-IE" sz="2400" dirty="0"/>
          </a:p>
        </p:txBody>
      </p:sp>
    </p:spTree>
    <p:extLst>
      <p:ext uri="{BB962C8B-B14F-4D97-AF65-F5344CB8AC3E}">
        <p14:creationId xmlns:p14="http://schemas.microsoft.com/office/powerpoint/2010/main" val="12515042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83" name="Rectangle 24582">
            <a:extLst>
              <a:ext uri="{FF2B5EF4-FFF2-40B4-BE49-F238E27FC236}">
                <a16:creationId xmlns:a16="http://schemas.microsoft.com/office/drawing/2014/main" id="{131BAD53-4E89-4F62-BBB7-26359763ED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5" name="Freeform: Shape 24584">
            <a:extLst>
              <a:ext uri="{FF2B5EF4-FFF2-40B4-BE49-F238E27FC236}">
                <a16:creationId xmlns:a16="http://schemas.microsoft.com/office/drawing/2014/main" id="{62756DA2-40EB-4C6F-B962-5822FFB54F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D8D43F3-8A27-EDCD-AED1-D6DCE6D6C70E}"/>
              </a:ext>
            </a:extLst>
          </p:cNvPr>
          <p:cNvSpPr>
            <a:spLocks noGrp="1"/>
          </p:cNvSpPr>
          <p:nvPr>
            <p:ph type="title"/>
          </p:nvPr>
        </p:nvSpPr>
        <p:spPr>
          <a:xfrm>
            <a:off x="853058" y="266700"/>
            <a:ext cx="3739341" cy="1330839"/>
          </a:xfrm>
        </p:spPr>
        <p:txBody>
          <a:bodyPr>
            <a:noAutofit/>
          </a:bodyPr>
          <a:lstStyle/>
          <a:p>
            <a:r>
              <a:rPr lang="en-IE" sz="6000" dirty="0"/>
              <a:t>Concluding Activity</a:t>
            </a:r>
          </a:p>
        </p:txBody>
      </p:sp>
      <p:sp>
        <p:nvSpPr>
          <p:cNvPr id="3" name="Content Placeholder 2">
            <a:extLst>
              <a:ext uri="{FF2B5EF4-FFF2-40B4-BE49-F238E27FC236}">
                <a16:creationId xmlns:a16="http://schemas.microsoft.com/office/drawing/2014/main" id="{A0021688-F029-DB83-3571-528430E73B5C}"/>
              </a:ext>
            </a:extLst>
          </p:cNvPr>
          <p:cNvSpPr>
            <a:spLocks noGrp="1"/>
          </p:cNvSpPr>
          <p:nvPr>
            <p:ph idx="1"/>
          </p:nvPr>
        </p:nvSpPr>
        <p:spPr>
          <a:xfrm>
            <a:off x="367271" y="1392886"/>
            <a:ext cx="4225128" cy="5350813"/>
          </a:xfrm>
        </p:spPr>
        <p:txBody>
          <a:bodyPr>
            <a:noAutofit/>
          </a:bodyPr>
          <a:lstStyle/>
          <a:p>
            <a:endParaRPr lang="en-IE" sz="2400" dirty="0"/>
          </a:p>
          <a:p>
            <a:r>
              <a:rPr lang="en-IE" sz="2400" dirty="0"/>
              <a:t>During the course of these lessons on death, dying and grief, we have heard a number of stories relating to cancer. Why not consider ways you might fundraise for a cancer charity in your town?</a:t>
            </a:r>
          </a:p>
          <a:p>
            <a:r>
              <a:rPr lang="en-IE" sz="2400" dirty="0"/>
              <a:t>As part of this fundraising activity, why not consider holding a prayer service for your school community to remember those who have been affected by cancer and their families?</a:t>
            </a:r>
          </a:p>
        </p:txBody>
      </p:sp>
      <p:pic>
        <p:nvPicPr>
          <p:cNvPr id="24578" name="Picture 2" descr="Why Not">
            <a:extLst>
              <a:ext uri="{FF2B5EF4-FFF2-40B4-BE49-F238E27FC236}">
                <a16:creationId xmlns:a16="http://schemas.microsoft.com/office/drawing/2014/main" id="{DB090ED6-42AA-70AE-2AE9-2D0935C80BF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45457" y="1392887"/>
            <a:ext cx="6155141" cy="4095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6020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64D464-898B-4908-88FD-33A83D6ED6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ED3296-75ED-4C37-83F8-25B5EAF2684C}"/>
              </a:ext>
            </a:extLst>
          </p:cNvPr>
          <p:cNvSpPr>
            <a:spLocks noGrp="1"/>
          </p:cNvSpPr>
          <p:nvPr>
            <p:ph type="title"/>
          </p:nvPr>
        </p:nvSpPr>
        <p:spPr>
          <a:xfrm>
            <a:off x="838200" y="365126"/>
            <a:ext cx="9808597" cy="1146176"/>
          </a:xfrm>
        </p:spPr>
        <p:txBody>
          <a:bodyPr>
            <a:normAutofit/>
          </a:bodyPr>
          <a:lstStyle/>
          <a:p>
            <a:r>
              <a:rPr lang="en-US" sz="6000" dirty="0">
                <a:solidFill>
                  <a:schemeClr val="bg1"/>
                </a:solidFill>
              </a:rPr>
              <a:t>Co-curricular Links</a:t>
            </a:r>
            <a:endParaRPr lang="en-IE" sz="6000" dirty="0">
              <a:solidFill>
                <a:schemeClr val="bg1"/>
              </a:solidFill>
            </a:endParaRPr>
          </a:p>
        </p:txBody>
      </p:sp>
      <p:sp>
        <p:nvSpPr>
          <p:cNvPr id="10" name="Freeform: Shape 9">
            <a:extLst>
              <a:ext uri="{FF2B5EF4-FFF2-40B4-BE49-F238E27FC236}">
                <a16:creationId xmlns:a16="http://schemas.microsoft.com/office/drawing/2014/main" id="{F0BC1D9E-4401-4EC0-88FD-ED103CB570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0670" y="2"/>
            <a:ext cx="1191330" cy="1511301"/>
          </a:xfrm>
          <a:custGeom>
            <a:avLst/>
            <a:gdLst>
              <a:gd name="connsiteX0" fmla="*/ 697617 w 1191330"/>
              <a:gd name="connsiteY0" fmla="*/ 0 h 1511301"/>
              <a:gd name="connsiteX1" fmla="*/ 1191330 w 1191330"/>
              <a:gd name="connsiteY1" fmla="*/ 0 h 1511301"/>
              <a:gd name="connsiteX2" fmla="*/ 1191330 w 1191330"/>
              <a:gd name="connsiteY2" fmla="*/ 1511301 h 1511301"/>
              <a:gd name="connsiteX3" fmla="*/ 0 w 1191330"/>
              <a:gd name="connsiteY3" fmla="*/ 1511301 h 1511301"/>
            </a:gdLst>
            <a:ahLst/>
            <a:cxnLst>
              <a:cxn ang="0">
                <a:pos x="connsiteX0" y="connsiteY0"/>
              </a:cxn>
              <a:cxn ang="0">
                <a:pos x="connsiteX1" y="connsiteY1"/>
              </a:cxn>
              <a:cxn ang="0">
                <a:pos x="connsiteX2" y="connsiteY2"/>
              </a:cxn>
              <a:cxn ang="0">
                <a:pos x="connsiteX3" y="connsiteY3"/>
              </a:cxn>
            </a:cxnLst>
            <a:rect l="l" t="t" r="r" b="b"/>
            <a:pathLst>
              <a:path w="1191330" h="1511301">
                <a:moveTo>
                  <a:pt x="697617" y="0"/>
                </a:moveTo>
                <a:lnTo>
                  <a:pt x="1191330" y="0"/>
                </a:lnTo>
                <a:lnTo>
                  <a:pt x="1191330" y="1511301"/>
                </a:lnTo>
                <a:lnTo>
                  <a:pt x="0" y="151130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Freeform: Shape 11">
            <a:extLst>
              <a:ext uri="{FF2B5EF4-FFF2-40B4-BE49-F238E27FC236}">
                <a16:creationId xmlns:a16="http://schemas.microsoft.com/office/drawing/2014/main" id="{B0AAF7C9-094E-400C-A428-F6C2262F652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0753320" cy="5167312"/>
          </a:xfrm>
          <a:custGeom>
            <a:avLst/>
            <a:gdLst>
              <a:gd name="connsiteX0" fmla="*/ 0 w 10753320"/>
              <a:gd name="connsiteY0" fmla="*/ 0 h 5167312"/>
              <a:gd name="connsiteX1" fmla="*/ 9680943 w 10753320"/>
              <a:gd name="connsiteY1" fmla="*/ 0 h 5167312"/>
              <a:gd name="connsiteX2" fmla="*/ 9680223 w 10753320"/>
              <a:gd name="connsiteY2" fmla="*/ 952 h 5167312"/>
              <a:gd name="connsiteX3" fmla="*/ 10753320 w 10753320"/>
              <a:gd name="connsiteY3" fmla="*/ 952 h 5167312"/>
              <a:gd name="connsiteX4" fmla="*/ 8359441 w 10753320"/>
              <a:gd name="connsiteY4" fmla="*/ 5167312 h 5167312"/>
              <a:gd name="connsiteX5" fmla="*/ 4821866 w 10753320"/>
              <a:gd name="connsiteY5" fmla="*/ 5167312 h 5167312"/>
              <a:gd name="connsiteX6" fmla="*/ 4821866 w 10753320"/>
              <a:gd name="connsiteY6" fmla="*/ 5166360 h 5167312"/>
              <a:gd name="connsiteX7" fmla="*/ 0 w 10753320"/>
              <a:gd name="connsiteY7" fmla="*/ 5166360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53320" h="5167312">
                <a:moveTo>
                  <a:pt x="0" y="0"/>
                </a:moveTo>
                <a:lnTo>
                  <a:pt x="9680943" y="0"/>
                </a:lnTo>
                <a:lnTo>
                  <a:pt x="9680223" y="952"/>
                </a:lnTo>
                <a:lnTo>
                  <a:pt x="10753320" y="952"/>
                </a:lnTo>
                <a:lnTo>
                  <a:pt x="8359441" y="5167312"/>
                </a:lnTo>
                <a:lnTo>
                  <a:pt x="4821866" y="5167312"/>
                </a:lnTo>
                <a:lnTo>
                  <a:pt x="4821866" y="5166360"/>
                </a:lnTo>
                <a:lnTo>
                  <a:pt x="0" y="51663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0DAC1226-6071-48A6-B745-10C34B4AA847}"/>
              </a:ext>
            </a:extLst>
          </p:cNvPr>
          <p:cNvSpPr>
            <a:spLocks noGrp="1"/>
          </p:cNvSpPr>
          <p:nvPr>
            <p:ph idx="1"/>
          </p:nvPr>
        </p:nvSpPr>
        <p:spPr>
          <a:xfrm>
            <a:off x="838200" y="2055811"/>
            <a:ext cx="7685785" cy="4121152"/>
          </a:xfrm>
        </p:spPr>
        <p:txBody>
          <a:bodyPr>
            <a:noAutofit/>
          </a:bodyPr>
          <a:lstStyle/>
          <a:p>
            <a:r>
              <a:rPr lang="en-US" sz="2400" dirty="0"/>
              <a:t>History – remembering how wakes happened in Ireland in the past and how elements of these wakes are still done</a:t>
            </a:r>
          </a:p>
          <a:p>
            <a:r>
              <a:rPr lang="en-US" sz="2400" dirty="0"/>
              <a:t>Art – drawing images of heaven</a:t>
            </a:r>
          </a:p>
          <a:p>
            <a:r>
              <a:rPr lang="en-US" sz="2400" dirty="0"/>
              <a:t>English – written expression – literature, the power of the written word (</a:t>
            </a:r>
            <a:r>
              <a:rPr lang="en-US" sz="2400" dirty="0" err="1"/>
              <a:t>Donal</a:t>
            </a:r>
            <a:r>
              <a:rPr lang="en-US" sz="2400" dirty="0"/>
              <a:t> Walsh, Paul Kalanithi)</a:t>
            </a:r>
          </a:p>
          <a:p>
            <a:r>
              <a:rPr lang="en-US" sz="2400" dirty="0"/>
              <a:t>Irish – Irish traditions, e.g. the wake</a:t>
            </a:r>
          </a:p>
          <a:p>
            <a:r>
              <a:rPr lang="en-US" sz="2400" dirty="0"/>
              <a:t>Sport – the role of sports people in supporting </a:t>
            </a:r>
            <a:r>
              <a:rPr lang="en-US" sz="2400" dirty="0" err="1"/>
              <a:t>Donal</a:t>
            </a:r>
            <a:r>
              <a:rPr lang="en-US" sz="2400" dirty="0"/>
              <a:t> Walsh’s family</a:t>
            </a:r>
          </a:p>
          <a:p>
            <a:r>
              <a:rPr lang="en-US" sz="2400" dirty="0"/>
              <a:t>Well-being – the importance of community, self care, care of others</a:t>
            </a:r>
            <a:endParaRPr lang="en-IE" sz="2400" dirty="0"/>
          </a:p>
        </p:txBody>
      </p:sp>
      <p:sp>
        <p:nvSpPr>
          <p:cNvPr id="14" name="Freeform: Shape 13">
            <a:extLst>
              <a:ext uri="{FF2B5EF4-FFF2-40B4-BE49-F238E27FC236}">
                <a16:creationId xmlns:a16="http://schemas.microsoft.com/office/drawing/2014/main" id="{6200B311-3585-4069-AAC6-CD443FA5B8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986" y="1690688"/>
            <a:ext cx="3668014" cy="5167312"/>
          </a:xfrm>
          <a:custGeom>
            <a:avLst/>
            <a:gdLst>
              <a:gd name="connsiteX0" fmla="*/ 2391664 w 3668014"/>
              <a:gd name="connsiteY0" fmla="*/ 0 h 5167312"/>
              <a:gd name="connsiteX1" fmla="*/ 3668014 w 3668014"/>
              <a:gd name="connsiteY1" fmla="*/ 0 h 5167312"/>
              <a:gd name="connsiteX2" fmla="*/ 3668014 w 3668014"/>
              <a:gd name="connsiteY2" fmla="*/ 5167312 h 5167312"/>
              <a:gd name="connsiteX3" fmla="*/ 0 w 3668014"/>
              <a:gd name="connsiteY3" fmla="*/ 5167312 h 5167312"/>
              <a:gd name="connsiteX4" fmla="*/ 2393879 w 3668014"/>
              <a:gd name="connsiteY4" fmla="*/ 952 h 5167312"/>
              <a:gd name="connsiteX5" fmla="*/ 2391664 w 3668014"/>
              <a:gd name="connsiteY5"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8014" h="5167312">
                <a:moveTo>
                  <a:pt x="2391664" y="0"/>
                </a:moveTo>
                <a:lnTo>
                  <a:pt x="3668014" y="0"/>
                </a:lnTo>
                <a:lnTo>
                  <a:pt x="3668014" y="5167312"/>
                </a:lnTo>
                <a:lnTo>
                  <a:pt x="0" y="5167312"/>
                </a:lnTo>
                <a:lnTo>
                  <a:pt x="2393879" y="952"/>
                </a:lnTo>
                <a:lnTo>
                  <a:pt x="2391664" y="952"/>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61228224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8188</TotalTime>
  <Words>3380</Words>
  <Application>Microsoft Office PowerPoint</Application>
  <PresentationFormat>Widescreen</PresentationFormat>
  <Paragraphs>351</Paragraphs>
  <Slides>50</Slides>
  <Notes>37</Notes>
  <HiddenSlides>0</HiddenSlides>
  <MMClips>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Calibri</vt:lpstr>
      <vt:lpstr>Calibri Light</vt:lpstr>
      <vt:lpstr>Mangal</vt:lpstr>
      <vt:lpstr>Roboto</vt:lpstr>
      <vt:lpstr>Times New Roman</vt:lpstr>
      <vt:lpstr>Tw Cen MT</vt:lpstr>
      <vt:lpstr>Office Theme</vt:lpstr>
      <vt:lpstr>November: Trusting God, Trusting Life, Trusting One Another</vt:lpstr>
      <vt:lpstr>Learning Intentions</vt:lpstr>
      <vt:lpstr>Success Criteria</vt:lpstr>
      <vt:lpstr>Key Terms</vt:lpstr>
      <vt:lpstr>In the Christian tradition, we’re not afraid to discuss death</vt:lpstr>
      <vt:lpstr>Part 1</vt:lpstr>
      <vt:lpstr>Reflective Exercise</vt:lpstr>
      <vt:lpstr>What does that actually look like?</vt:lpstr>
      <vt:lpstr>Discuss in pairs</vt:lpstr>
      <vt:lpstr>Bucket list: a number of experiences or achievements that a person hopes to have or accomplish during their lifetime.</vt:lpstr>
      <vt:lpstr>Discussion</vt:lpstr>
      <vt:lpstr>Extension Exercise 1</vt:lpstr>
      <vt:lpstr>Donal Walsh – livelife.org</vt:lpstr>
      <vt:lpstr>Answer these questions in class:</vt:lpstr>
      <vt:lpstr>PowerPoint Presentation</vt:lpstr>
      <vt:lpstr>Life has value …</vt:lpstr>
      <vt:lpstr>Extension Exercise 2</vt:lpstr>
      <vt:lpstr>Part 2</vt:lpstr>
      <vt:lpstr>Funerals</vt:lpstr>
      <vt:lpstr>Death and the Irish</vt:lpstr>
      <vt:lpstr>Questions:</vt:lpstr>
      <vt:lpstr>Kevin talks about seeking to bridge the moment of bereavement and loss together …</vt:lpstr>
      <vt:lpstr>Optional Exercise:</vt:lpstr>
      <vt:lpstr>And what about when you’re grieving yourself …</vt:lpstr>
      <vt:lpstr>Part 3</vt:lpstr>
      <vt:lpstr>We have …</vt:lpstr>
      <vt:lpstr>Two reasons for our hope</vt:lpstr>
      <vt:lpstr>Love One Another</vt:lpstr>
      <vt:lpstr>Extension Exercise 3</vt:lpstr>
      <vt:lpstr>The Hospice Movement</vt:lpstr>
      <vt:lpstr>Extension Exercise 4:</vt:lpstr>
      <vt:lpstr>But for Christians, love is also about God …</vt:lpstr>
      <vt:lpstr>Not words but deeds…..</vt:lpstr>
      <vt:lpstr>And in your school …</vt:lpstr>
      <vt:lpstr>Discuss …</vt:lpstr>
      <vt:lpstr>Extension Exercise 5</vt:lpstr>
      <vt:lpstr>In death life is changed, not ended</vt:lpstr>
      <vt:lpstr>The Idea of God’s Judgement</vt:lpstr>
      <vt:lpstr>Your Image of Heaven ...</vt:lpstr>
      <vt:lpstr>Images of Heaven in the Bible …</vt:lpstr>
      <vt:lpstr>But …</vt:lpstr>
      <vt:lpstr>So what might eternal life be like?</vt:lpstr>
      <vt:lpstr>PowerPoint Presentation</vt:lpstr>
      <vt:lpstr>Extension Exercise 6</vt:lpstr>
      <vt:lpstr>The Story of Alfred Nobel</vt:lpstr>
      <vt:lpstr>A Quiz!</vt:lpstr>
      <vt:lpstr>Extension Exercise 6(b)</vt:lpstr>
      <vt:lpstr>Learning Intentions</vt:lpstr>
      <vt:lpstr>Concluding Activity</vt:lpstr>
      <vt:lpstr>Co-curricular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Remember Them</dc:title>
  <dc:creator>Karen O'Donovan</dc:creator>
  <cp:lastModifiedBy>Alan Hynes</cp:lastModifiedBy>
  <cp:revision>39</cp:revision>
  <dcterms:created xsi:type="dcterms:W3CDTF">2021-08-22T17:22:32Z</dcterms:created>
  <dcterms:modified xsi:type="dcterms:W3CDTF">2022-10-27T14:01:31Z</dcterms:modified>
</cp:coreProperties>
</file>