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18" r:id="rId3"/>
    <p:sldId id="258" r:id="rId4"/>
    <p:sldId id="259" r:id="rId5"/>
    <p:sldId id="265" r:id="rId6"/>
    <p:sldId id="285" r:id="rId7"/>
    <p:sldId id="261" r:id="rId8"/>
    <p:sldId id="291" r:id="rId9"/>
    <p:sldId id="292" r:id="rId10"/>
    <p:sldId id="279" r:id="rId11"/>
    <p:sldId id="272" r:id="rId12"/>
    <p:sldId id="270" r:id="rId13"/>
    <p:sldId id="280" r:id="rId14"/>
    <p:sldId id="282" r:id="rId15"/>
    <p:sldId id="281" r:id="rId16"/>
    <p:sldId id="283" r:id="rId17"/>
    <p:sldId id="271" r:id="rId18"/>
    <p:sldId id="284" r:id="rId19"/>
    <p:sldId id="286" r:id="rId20"/>
    <p:sldId id="287" r:id="rId21"/>
    <p:sldId id="288" r:id="rId22"/>
    <p:sldId id="289" r:id="rId23"/>
    <p:sldId id="322" r:id="rId24"/>
    <p:sldId id="290" r:id="rId25"/>
    <p:sldId id="293" r:id="rId26"/>
    <p:sldId id="305" r:id="rId27"/>
    <p:sldId id="294" r:id="rId28"/>
    <p:sldId id="295" r:id="rId29"/>
    <p:sldId id="297" r:id="rId30"/>
    <p:sldId id="296" r:id="rId31"/>
    <p:sldId id="298" r:id="rId32"/>
    <p:sldId id="299" r:id="rId33"/>
    <p:sldId id="300" r:id="rId34"/>
    <p:sldId id="301" r:id="rId35"/>
    <p:sldId id="304" r:id="rId36"/>
    <p:sldId id="307" r:id="rId37"/>
    <p:sldId id="306" r:id="rId38"/>
    <p:sldId id="303" r:id="rId39"/>
    <p:sldId id="310" r:id="rId40"/>
    <p:sldId id="308" r:id="rId41"/>
    <p:sldId id="309" r:id="rId42"/>
    <p:sldId id="311" r:id="rId43"/>
    <p:sldId id="312" r:id="rId44"/>
    <p:sldId id="314" r:id="rId45"/>
    <p:sldId id="320" r:id="rId46"/>
    <p:sldId id="321" r:id="rId47"/>
    <p:sldId id="319" r:id="rId48"/>
    <p:sldId id="317" r:id="rId49"/>
    <p:sldId id="315" r:id="rId50"/>
    <p:sldId id="27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9" autoAdjust="0"/>
    <p:restoredTop sz="74834" autoAdjust="0"/>
  </p:normalViewPr>
  <p:slideViewPr>
    <p:cSldViewPr snapToGrid="0">
      <p:cViewPr varScale="1">
        <p:scale>
          <a:sx n="52" d="100"/>
          <a:sy n="52" d="100"/>
        </p:scale>
        <p:origin x="1236" y="60"/>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DA0F6-A4F7-4282-8601-5D15C949EFBB}" type="datetimeFigureOut">
              <a:rPr lang="en-IE" smtClean="0"/>
              <a:t>27/10/2022</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A6B00D-3D7F-4E4A-8926-F4806F951281}" type="slidenum">
              <a:rPr lang="en-IE" smtClean="0"/>
              <a:t>‹#›</a:t>
            </a:fld>
            <a:endParaRPr lang="en-IE"/>
          </a:p>
        </p:txBody>
      </p:sp>
    </p:spTree>
    <p:extLst>
      <p:ext uri="{BB962C8B-B14F-4D97-AF65-F5344CB8AC3E}">
        <p14:creationId xmlns:p14="http://schemas.microsoft.com/office/powerpoint/2010/main" val="1458071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Nóta: Baineann an t-ábhar seo le hábhar íogair a chuireann síos ar an mbás féin, agus ar bheith ar tí bháis. Tá gach seans ann go gcuirfear isteach ar dhaltaí a raibh baint acu go díreach nó go hindíreach leis an ailse, nó le bás duine muinteartha. Tuigfidh an múinteoir teagaisc reiligiúnaigh féin conas an t-ábhar a chur i láthair ar bhealach mothálach. Bí aireach faoi dhaltaí a chaill duine muinteartha. Faigh amach roimh ré an bhfuil na daoine sin sásta páirt a ghlacadh sa díospóireacht ranga. Léirigh comhbhá leis na daoine seo. </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Is féidir trí cheacht nó cúig cheachta a dhéanamh leis an ábhar, de réir úsáide. Tá sé dírithe ar na sinsir, ach d’fhéadfaí é a chur in oiriúint do na sóisir. </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Is iad codanna an PowerPoint ná:</a:t>
            </a:r>
          </a:p>
          <a:p>
            <a:pPr marL="342900" lvl="0" indent="-342900">
              <a:lnSpc>
                <a:spcPct val="107000"/>
              </a:lnSpc>
              <a:spcAft>
                <a:spcPts val="800"/>
              </a:spcAft>
              <a:buFont typeface="Times New Roman" panose="02020603050405020304" pitchFamily="18" charset="0"/>
              <a:buChar char="-"/>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Luach na Beatha</a:t>
            </a:r>
          </a:p>
          <a:p>
            <a:pPr marL="342900" lvl="0" indent="-342900">
              <a:lnSpc>
                <a:spcPct val="107000"/>
              </a:lnSpc>
              <a:spcAft>
                <a:spcPts val="800"/>
              </a:spcAft>
              <a:buFont typeface="Times New Roman" panose="02020603050405020304" pitchFamily="18" charset="0"/>
              <a:buChar char="-"/>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An tábhacht a bhaineann le muintearas maidir leis an bhfáil bháis</a:t>
            </a:r>
          </a:p>
          <a:p>
            <a:pPr marL="342900" lvl="0" indent="-342900">
              <a:lnSpc>
                <a:spcPct val="107000"/>
              </a:lnSpc>
              <a:spcAft>
                <a:spcPts val="800"/>
              </a:spcAft>
              <a:buFont typeface="Times New Roman" panose="02020603050405020304" pitchFamily="18" charset="0"/>
              <a:buChar char="-"/>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An méid a chreideann na Críostaithe faoin mbás agus faoin dóchas </a:t>
            </a:r>
          </a:p>
        </p:txBody>
      </p:sp>
      <p:sp>
        <p:nvSpPr>
          <p:cNvPr id="4" name="Slide Number Placeholder 3"/>
          <p:cNvSpPr>
            <a:spLocks noGrp="1"/>
          </p:cNvSpPr>
          <p:nvPr>
            <p:ph type="sldNum" sz="quarter" idx="5"/>
          </p:nvPr>
        </p:nvSpPr>
        <p:spPr/>
        <p:txBody>
          <a:bodyPr/>
          <a:lstStyle/>
          <a:p>
            <a:fld id="{A6A6B00D-3D7F-4E4A-8926-F4806F951281}" type="slidenum">
              <a:rPr lang="en-IE" smtClean="0"/>
              <a:t>1</a:t>
            </a:fld>
            <a:endParaRPr lang="en-IE"/>
          </a:p>
        </p:txBody>
      </p:sp>
    </p:spTree>
    <p:extLst>
      <p:ext uri="{BB962C8B-B14F-4D97-AF65-F5344CB8AC3E}">
        <p14:creationId xmlns:p14="http://schemas.microsoft.com/office/powerpoint/2010/main" val="696603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2</a:t>
            </a:fld>
            <a:endParaRPr lang="en-IE"/>
          </a:p>
        </p:txBody>
      </p:sp>
    </p:spTree>
    <p:extLst>
      <p:ext uri="{BB962C8B-B14F-4D97-AF65-F5344CB8AC3E}">
        <p14:creationId xmlns:p14="http://schemas.microsoft.com/office/powerpoint/2010/main" val="977578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a:t>
            </a:fld>
            <a:endParaRPr lang="en-IE"/>
          </a:p>
        </p:txBody>
      </p:sp>
    </p:spTree>
    <p:extLst>
      <p:ext uri="{BB962C8B-B14F-4D97-AF65-F5344CB8AC3E}">
        <p14:creationId xmlns:p14="http://schemas.microsoft.com/office/powerpoint/2010/main" val="598998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4</a:t>
            </a:fld>
            <a:endParaRPr lang="en-IE"/>
          </a:p>
        </p:txBody>
      </p:sp>
    </p:spTree>
    <p:extLst>
      <p:ext uri="{BB962C8B-B14F-4D97-AF65-F5344CB8AC3E}">
        <p14:creationId xmlns:p14="http://schemas.microsoft.com/office/powerpoint/2010/main" val="2140831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5</a:t>
            </a:fld>
            <a:endParaRPr lang="en-IE"/>
          </a:p>
        </p:txBody>
      </p:sp>
    </p:spTree>
    <p:extLst>
      <p:ext uri="{BB962C8B-B14F-4D97-AF65-F5344CB8AC3E}">
        <p14:creationId xmlns:p14="http://schemas.microsoft.com/office/powerpoint/2010/main" val="3048382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6</a:t>
            </a:fld>
            <a:endParaRPr lang="en-IE"/>
          </a:p>
        </p:txBody>
      </p:sp>
    </p:spTree>
    <p:extLst>
      <p:ext uri="{BB962C8B-B14F-4D97-AF65-F5344CB8AC3E}">
        <p14:creationId xmlns:p14="http://schemas.microsoft.com/office/powerpoint/2010/main" val="1427071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Bí ag smaoineamh ar an éag - sé sin, ón uair a ghintear agus ón uair a bheirtear muid, is cinnte go bhfaighimid bás. Ní gá gur ábhar gruama é seo. Tá go leor de scríbhneoirí agus de dhaoine intleachta a deir go spreagtar sinn le meas agus grá don bheatha a léiriú dá bharr. Conas mar a tharlódh a leithéid?</a:t>
            </a:r>
          </a:p>
        </p:txBody>
      </p:sp>
      <p:sp>
        <p:nvSpPr>
          <p:cNvPr id="4" name="Slide Number Placeholder 3"/>
          <p:cNvSpPr>
            <a:spLocks noGrp="1"/>
          </p:cNvSpPr>
          <p:nvPr>
            <p:ph type="sldNum" sz="quarter" idx="5"/>
          </p:nvPr>
        </p:nvSpPr>
        <p:spPr/>
        <p:txBody>
          <a:bodyPr/>
          <a:lstStyle/>
          <a:p>
            <a:fld id="{A6A6B00D-3D7F-4E4A-8926-F4806F951281}" type="slidenum">
              <a:rPr lang="en-IE" smtClean="0"/>
              <a:t>7</a:t>
            </a:fld>
            <a:endParaRPr lang="en-IE"/>
          </a:p>
        </p:txBody>
      </p:sp>
    </p:spTree>
    <p:extLst>
      <p:ext uri="{BB962C8B-B14F-4D97-AF65-F5344CB8AC3E}">
        <p14:creationId xmlns:p14="http://schemas.microsoft.com/office/powerpoint/2010/main" val="414023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Máinlia aitheanta inchinne agus údar cumasach ab ea Paul Kalanithi. Phós sé Lucy, agus bhí iníon darbh ainm Cady acu. Scríobh sé leabhar dar teideal </a:t>
            </a:r>
            <a:r>
              <a:rPr lang="en-IE" sz="1800" i="1" dirty="0">
                <a:effectLst/>
                <a:latin typeface="Calibri" panose="020F0502020204030204" pitchFamily="34" charset="0"/>
                <a:ea typeface="Calibri" panose="020F0502020204030204" pitchFamily="34" charset="0"/>
                <a:cs typeface="Times New Roman" panose="02020603050405020304" pitchFamily="18" charset="0"/>
              </a:rPr>
              <a:t>When Breath Becomes Air</a:t>
            </a:r>
            <a:r>
              <a:rPr lang="en-IE" sz="1800" dirty="0">
                <a:effectLst/>
                <a:latin typeface="Calibri" panose="020F0502020204030204" pitchFamily="34" charset="0"/>
                <a:ea typeface="Calibri" panose="020F0502020204030204" pitchFamily="34" charset="0"/>
                <a:cs typeface="Times New Roman" panose="02020603050405020304" pitchFamily="18" charset="0"/>
              </a:rPr>
              <a:t>. D’fhoilsíodh an leabhar tar éis bháis in aois 37 dó.</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Cé gur tógadh Kalanithi mar Chríostaí, dhiúltaigh sé don chreideamh agus é ina dhéagóir agus ina fhichidí. Mar sin féin, lean sé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bunluachanna</a:t>
            </a:r>
            <a:r>
              <a:rPr lang="en-GB" sz="1800" dirty="0">
                <a:effectLst/>
                <a:latin typeface="Calibri" panose="020F0502020204030204" pitchFamily="34" charset="0"/>
                <a:ea typeface="Calibri" panose="020F0502020204030204" pitchFamily="34" charset="0"/>
                <a:cs typeface="Times New Roman" panose="02020603050405020304" pitchFamily="18" charset="0"/>
              </a:rPr>
              <a:t> na Críostaíochta, an íobairt, an slánú, an maithiúnas, agus d’fhill sé ar an gCríostaíocht níos déanaí ina shaol.</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Seo tréiléar an leabhair. Déanfaimid dhá cheann de na ráitis atá anseo a phlé nuair a bhíonn sé feicthe againn.</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Tá nasc an fhíseáin ag https://www.youtube.com/watch?v=aetY_zS7Q6M. </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8</a:t>
            </a:fld>
            <a:endParaRPr lang="en-IE"/>
          </a:p>
        </p:txBody>
      </p:sp>
    </p:spTree>
    <p:extLst>
      <p:ext uri="{BB962C8B-B14F-4D97-AF65-F5344CB8AC3E}">
        <p14:creationId xmlns:p14="http://schemas.microsoft.com/office/powerpoint/2010/main" val="230386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0" lvl="0" indent="0">
              <a:lnSpc>
                <a:spcPct val="107000"/>
              </a:lnSpc>
              <a:spcAft>
                <a:spcPts val="800"/>
              </a:spcAft>
              <a:buFont typeface="Arial" panose="020B0604020202020204" pitchFamily="34" charset="0"/>
              <a:buNone/>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Abair leis na daltaí ceann de na ráitis sin a phlé ina bpéirí, agus an bhrí a bhaineann siad as a scríobh síos. </a:t>
            </a:r>
          </a:p>
          <a:p>
            <a:pPr marL="0" lvl="0" indent="0">
              <a:lnSpc>
                <a:spcPct val="107000"/>
              </a:lnSpc>
              <a:spcAft>
                <a:spcPts val="800"/>
              </a:spcAft>
              <a:buFont typeface="Arial" panose="020B0604020202020204" pitchFamily="34" charset="0"/>
              <a:buNone/>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Pléigh na ráitis lena chéile mar rang.</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9</a:t>
            </a:fld>
            <a:endParaRPr lang="en-IE"/>
          </a:p>
        </p:txBody>
      </p:sp>
    </p:spTree>
    <p:extLst>
      <p:ext uri="{BB962C8B-B14F-4D97-AF65-F5344CB8AC3E}">
        <p14:creationId xmlns:p14="http://schemas.microsoft.com/office/powerpoint/2010/main" val="1040640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Múineann an bás dúinn gur gá an chuid is mó a dhéanamh den bheatha. Cad is brí leis sin?</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Déan na rudaí a bhainfimis amach roimh bhás dúinn a phlé.</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Pléigh an liosta ar an sleamhnán. An mbaineann tábhacht leis na rudaí seo maidir leat féin? An bhfuil rud ar bith eile gur mhaith leat féin a chur i gcrích?</a:t>
            </a:r>
          </a:p>
        </p:txBody>
      </p:sp>
      <p:sp>
        <p:nvSpPr>
          <p:cNvPr id="4" name="Slide Number Placeholder 3"/>
          <p:cNvSpPr>
            <a:spLocks noGrp="1"/>
          </p:cNvSpPr>
          <p:nvPr>
            <p:ph type="sldNum" sz="quarter" idx="5"/>
          </p:nvPr>
        </p:nvSpPr>
        <p:spPr/>
        <p:txBody>
          <a:bodyPr/>
          <a:lstStyle/>
          <a:p>
            <a:fld id="{A6A6B00D-3D7F-4E4A-8926-F4806F951281}" type="slidenum">
              <a:rPr lang="en-IE" smtClean="0"/>
              <a:t>10</a:t>
            </a:fld>
            <a:endParaRPr lang="en-IE"/>
          </a:p>
        </p:txBody>
      </p:sp>
    </p:spTree>
    <p:extLst>
      <p:ext uri="{BB962C8B-B14F-4D97-AF65-F5344CB8AC3E}">
        <p14:creationId xmlns:p14="http://schemas.microsoft.com/office/powerpoint/2010/main" val="3084036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Cuir nótaí anseo más gá</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11</a:t>
            </a:fld>
            <a:endParaRPr lang="en-IE"/>
          </a:p>
        </p:txBody>
      </p:sp>
    </p:spTree>
    <p:extLst>
      <p:ext uri="{BB962C8B-B14F-4D97-AF65-F5344CB8AC3E}">
        <p14:creationId xmlns:p14="http://schemas.microsoft.com/office/powerpoint/2010/main" val="898268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Cuir nótaí anseo más gá</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12</a:t>
            </a:fld>
            <a:endParaRPr lang="en-IE"/>
          </a:p>
        </p:txBody>
      </p:sp>
    </p:spTree>
    <p:extLst>
      <p:ext uri="{BB962C8B-B14F-4D97-AF65-F5344CB8AC3E}">
        <p14:creationId xmlns:p14="http://schemas.microsoft.com/office/powerpoint/2010/main" val="3865681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Tabhair eolas faoin ngearrthóg dóibh maidir le saol Dónal Walsh ag: http://donalwalshlivelife.org/?page_id=74. </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(Luaitear an féinmharú anseo. Tá sé tábhachtach a rá leo go bhfuair Dónal bás den ailse. Throid sé go mór ina choinne. Dúirt sé nárbh aon fhreagra ar an ngalar é an féinmharú. Ba mhaith leis go mairfeadh sé, agus thug sé a ndúshlán don aos óg ach go háirithe, meas a bheith acu ar an mbeatha a bhronnadh orthu.)</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Nasc an fhíseáin ag: https://youtu.be/EHn8elFx5GM.</a:t>
            </a:r>
          </a:p>
        </p:txBody>
      </p:sp>
      <p:sp>
        <p:nvSpPr>
          <p:cNvPr id="4" name="Slide Number Placeholder 3"/>
          <p:cNvSpPr>
            <a:spLocks noGrp="1"/>
          </p:cNvSpPr>
          <p:nvPr>
            <p:ph type="sldNum" sz="quarter" idx="5"/>
          </p:nvPr>
        </p:nvSpPr>
        <p:spPr/>
        <p:txBody>
          <a:bodyPr/>
          <a:lstStyle/>
          <a:p>
            <a:fld id="{A6A6B00D-3D7F-4E4A-8926-F4806F951281}" type="slidenum">
              <a:rPr lang="en-IE" smtClean="0"/>
              <a:t>13</a:t>
            </a:fld>
            <a:endParaRPr lang="en-IE"/>
          </a:p>
        </p:txBody>
      </p:sp>
    </p:spTree>
    <p:extLst>
      <p:ext uri="{BB962C8B-B14F-4D97-AF65-F5344CB8AC3E}">
        <p14:creationId xmlns:p14="http://schemas.microsoft.com/office/powerpoint/2010/main" val="198143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Cuir nótaí anseo más gá</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14</a:t>
            </a:fld>
            <a:endParaRPr lang="en-IE"/>
          </a:p>
        </p:txBody>
      </p:sp>
    </p:spTree>
    <p:extLst>
      <p:ext uri="{BB962C8B-B14F-4D97-AF65-F5344CB8AC3E}">
        <p14:creationId xmlns:p14="http://schemas.microsoft.com/office/powerpoint/2010/main" val="3177906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pPr marL="4572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Ag brath ar na daoine atá sa rang, b’fhéidir gur mhaith leat an cheist bhreise seo a chur leis an bplé: “An raibh taithí ar bith agat i do shaol féin a chiallaigh go raibh meas breise agat ar do bheatha féin agus ar an saol i gcoitinne?   </a:t>
            </a:r>
          </a:p>
          <a:p>
            <a:pPr marL="4572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a:p>
            <a:pPr marL="457200"/>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A6A6B00D-3D7F-4E4A-8926-F4806F951281}" type="slidenum">
              <a:rPr lang="en-IE" smtClean="0"/>
              <a:t>15</a:t>
            </a:fld>
            <a:endParaRPr lang="en-IE"/>
          </a:p>
        </p:txBody>
      </p:sp>
    </p:spTree>
    <p:extLst>
      <p:ext uri="{BB962C8B-B14F-4D97-AF65-F5344CB8AC3E}">
        <p14:creationId xmlns:p14="http://schemas.microsoft.com/office/powerpoint/2010/main" val="3422677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4572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Mar mhalairt ar an obair seo cuir na daltaí ag obair i mbeirteanna leis na ráitis a chur in ord: na cinn is fearr leo, na cinn is áitithí, na cinn is mó dúshláin.  </a:t>
            </a:r>
          </a:p>
        </p:txBody>
      </p:sp>
      <p:sp>
        <p:nvSpPr>
          <p:cNvPr id="4" name="Slide Number Placeholder 3"/>
          <p:cNvSpPr>
            <a:spLocks noGrp="1"/>
          </p:cNvSpPr>
          <p:nvPr>
            <p:ph type="sldNum" sz="quarter" idx="5"/>
          </p:nvPr>
        </p:nvSpPr>
        <p:spPr/>
        <p:txBody>
          <a:bodyPr/>
          <a:lstStyle/>
          <a:p>
            <a:fld id="{A6A6B00D-3D7F-4E4A-8926-F4806F951281}" type="slidenum">
              <a:rPr lang="en-IE" smtClean="0"/>
              <a:t>16</a:t>
            </a:fld>
            <a:endParaRPr lang="en-IE"/>
          </a:p>
        </p:txBody>
      </p:sp>
    </p:spTree>
    <p:extLst>
      <p:ext uri="{BB962C8B-B14F-4D97-AF65-F5344CB8AC3E}">
        <p14:creationId xmlns:p14="http://schemas.microsoft.com/office/powerpoint/2010/main" val="2794252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Cuir nótaí anseo más gá</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17</a:t>
            </a:fld>
            <a:endParaRPr lang="en-IE"/>
          </a:p>
        </p:txBody>
      </p:sp>
    </p:spTree>
    <p:extLst>
      <p:ext uri="{BB962C8B-B14F-4D97-AF65-F5344CB8AC3E}">
        <p14:creationId xmlns:p14="http://schemas.microsoft.com/office/powerpoint/2010/main" val="1895746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Ceist íogair atá anseo. Má bhíonn daltaí sa rang tar éis duine muinteartha a chailliúint le déanaí, caithfear iad a ullmhú go comhbhách sula gcuirtear an t-ábhar seo os a gcomhair. B’fhéidir nár mhaith le daoine áirithe déileáil leis an gcuid seo den ábhar. </a:t>
            </a:r>
          </a:p>
        </p:txBody>
      </p:sp>
      <p:sp>
        <p:nvSpPr>
          <p:cNvPr id="4" name="Slide Number Placeholder 3"/>
          <p:cNvSpPr>
            <a:spLocks noGrp="1"/>
          </p:cNvSpPr>
          <p:nvPr>
            <p:ph type="sldNum" sz="quarter" idx="5"/>
          </p:nvPr>
        </p:nvSpPr>
        <p:spPr/>
        <p:txBody>
          <a:bodyPr/>
          <a:lstStyle/>
          <a:p>
            <a:fld id="{A6A6B00D-3D7F-4E4A-8926-F4806F951281}" type="slidenum">
              <a:rPr lang="en-IE" smtClean="0"/>
              <a:t>18</a:t>
            </a:fld>
            <a:endParaRPr lang="en-IE"/>
          </a:p>
        </p:txBody>
      </p:sp>
    </p:spTree>
    <p:extLst>
      <p:ext uri="{BB962C8B-B14F-4D97-AF65-F5344CB8AC3E}">
        <p14:creationId xmlns:p14="http://schemas.microsoft.com/office/powerpoint/2010/main" val="1721056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Is féidir an taithí a bhí ag na scoláirí a d’fhreastail ar shochraid, a phlé.</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19</a:t>
            </a:fld>
            <a:endParaRPr lang="en-IE"/>
          </a:p>
        </p:txBody>
      </p:sp>
    </p:spTree>
    <p:extLst>
      <p:ext uri="{BB962C8B-B14F-4D97-AF65-F5344CB8AC3E}">
        <p14:creationId xmlns:p14="http://schemas.microsoft.com/office/powerpoint/2010/main" val="2717324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Cuireann an scríbhneoir Éireannach Kevin </a:t>
            </a:r>
            <a:r>
              <a:rPr lang="en-IE" sz="1800" dirty="0" err="1">
                <a:effectLst/>
                <a:latin typeface="Calibri" panose="020F0502020204030204" pitchFamily="34" charset="0"/>
                <a:ea typeface="Calibri" panose="020F0502020204030204" pitchFamily="34" charset="0"/>
                <a:cs typeface="Times New Roman" panose="02020603050405020304" pitchFamily="18" charset="0"/>
              </a:rPr>
              <a:t>Toolin</a:t>
            </a:r>
            <a:r>
              <a:rPr lang="en-IE" sz="1800" dirty="0">
                <a:effectLst/>
                <a:latin typeface="Calibri" panose="020F0502020204030204" pitchFamily="34" charset="0"/>
                <a:ea typeface="Calibri" panose="020F0502020204030204" pitchFamily="34" charset="0"/>
                <a:cs typeface="Times New Roman" panose="02020603050405020304" pitchFamily="18" charset="0"/>
              </a:rPr>
              <a:t> síos ar thórramh a athar: https://www.youtube.com/watch?v=ALT8zbjnjkY</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(Tá eascaine amháin ann ag tús an fhíseáin – cuir é sin in iúl dóibh ionas nach  gcuirfear isteach ar na daltaí.)</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r>
              <a:rPr lang="en-IE" sz="1800" dirty="0">
                <a:effectLst/>
                <a:latin typeface="Calibri" panose="020F0502020204030204" pitchFamily="34" charset="0"/>
                <a:ea typeface="Calibri" panose="020F0502020204030204" pitchFamily="34" charset="0"/>
                <a:cs typeface="Times New Roman" panose="02020603050405020304" pitchFamily="18" charset="0"/>
              </a:rPr>
              <a:t>Is féidir cóip chrua de na ceisteanna ar an sleamhnán seo leanas a bhronnadh ar na daltaí, agus iad a fhreagairt de réir mar a bhreathnaíonn siad ar an bhfíseán.</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20</a:t>
            </a:fld>
            <a:endParaRPr lang="en-IE"/>
          </a:p>
        </p:txBody>
      </p:sp>
    </p:spTree>
    <p:extLst>
      <p:ext uri="{BB962C8B-B14F-4D97-AF65-F5344CB8AC3E}">
        <p14:creationId xmlns:p14="http://schemas.microsoft.com/office/powerpoint/2010/main" val="3562460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21</a:t>
            </a:fld>
            <a:endParaRPr lang="en-IE"/>
          </a:p>
        </p:txBody>
      </p:sp>
    </p:spTree>
    <p:extLst>
      <p:ext uri="{BB962C8B-B14F-4D97-AF65-F5344CB8AC3E}">
        <p14:creationId xmlns:p14="http://schemas.microsoft.com/office/powerpoint/2010/main" val="790718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22</a:t>
            </a:fld>
            <a:endParaRPr lang="en-IE"/>
          </a:p>
        </p:txBody>
      </p:sp>
    </p:spTree>
    <p:extLst>
      <p:ext uri="{BB962C8B-B14F-4D97-AF65-F5344CB8AC3E}">
        <p14:creationId xmlns:p14="http://schemas.microsoft.com/office/powerpoint/2010/main" val="264231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(D’fhéadfaí an múinteoir theagasc reiligiúnach a chur faoi agallamh má bhíonn an duine sin compordach leis. D’fhéadfaí ceist a chur ar an sagart/séiplíneach an taithí a bhí ag an duine sin a roinnt libh.)</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Cuir ceisteanna maidir leis na rudaí a chabhraigh leis na daoine faoi agallamh, conas mar a bhí an tsochraid, cad a chreideann siad féin maidir leis an mbás, cad iad na rudaí a thugann sólás dóibh féin.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23</a:t>
            </a:fld>
            <a:endParaRPr lang="en-IE"/>
          </a:p>
        </p:txBody>
      </p:sp>
    </p:spTree>
    <p:extLst>
      <p:ext uri="{BB962C8B-B14F-4D97-AF65-F5344CB8AC3E}">
        <p14:creationId xmlns:p14="http://schemas.microsoft.com/office/powerpoint/2010/main" val="2689540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Tógtha ó https://www.youngminds.org.uk/young-person/my-feelings/grief-and-loss/.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Is féidir fótachóipeanna a dhéanamh agus a roinnt. Bain úsáid as mar ábhar le plé leis na daltaí, nó le bronnadh ar an dalta indibhidiúil mar obair bhreise agus a gcuid smaointe a lorg maidir leis an tábhacht a bhaineann leis na heilimintí éagsúla.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Nóta faoin moladh deireanach: cuir craiceann ar an saol.</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Cuir i gcuimhne do na daoine óga go bhfuil cabhair ar fáil dóibh i gcónaí má bhíonn sé de dhíth orthu, bíodh an gá ann faoi láthair nó sa todhchaí.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24</a:t>
            </a:fld>
            <a:endParaRPr lang="en-IE"/>
          </a:p>
        </p:txBody>
      </p:sp>
    </p:spTree>
    <p:extLst>
      <p:ext uri="{BB962C8B-B14F-4D97-AF65-F5344CB8AC3E}">
        <p14:creationId xmlns:p14="http://schemas.microsoft.com/office/powerpoint/2010/main" val="1377567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25</a:t>
            </a:fld>
            <a:endParaRPr lang="en-IE"/>
          </a:p>
        </p:txBody>
      </p:sp>
    </p:spTree>
    <p:extLst>
      <p:ext uri="{BB962C8B-B14F-4D97-AF65-F5344CB8AC3E}">
        <p14:creationId xmlns:p14="http://schemas.microsoft.com/office/powerpoint/2010/main" val="3962461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26</a:t>
            </a:fld>
            <a:endParaRPr lang="en-IE"/>
          </a:p>
        </p:txBody>
      </p:sp>
    </p:spTree>
    <p:extLst>
      <p:ext uri="{BB962C8B-B14F-4D97-AF65-F5344CB8AC3E}">
        <p14:creationId xmlns:p14="http://schemas.microsoft.com/office/powerpoint/2010/main" val="1163136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sz="1800" dirty="0">
                <a:effectLst/>
                <a:latin typeface="Calibri" panose="020F0502020204030204" pitchFamily="34" charset="0"/>
                <a:ea typeface="Calibri" panose="020F0502020204030204" pitchFamily="34" charset="0"/>
                <a:cs typeface="Kokila" panose="020B0604020202020204" pitchFamily="34" charset="0"/>
              </a:rPr>
              <a:t>Tuigimid anois go mbronnann feasacht an éaga meas mór ar an mbeatha orainn.</a:t>
            </a:r>
            <a:endParaRPr lang="en-IE"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Mar phobail an chreidimh – Críostaithe, Moslamaigh agus Giúdaigh ach go háirithe– baineann tuiscint bhreise leis an mbás. (Sa Hiondúchas agus sa Bhúdachas tá tuiscint éagsúil acu maidir leis an fhulaingt agus an bás. Bheadh sé suimiúil mar obair bhreise, comparáid a dhéanamh idir an creideamh </a:t>
            </a:r>
            <a:r>
              <a:rPr lang="en-IE" sz="1800" dirty="0" err="1">
                <a:effectLst/>
                <a:latin typeface="Calibri" panose="020F0502020204030204" pitchFamily="34" charset="0"/>
                <a:ea typeface="Calibri" panose="020F0502020204030204" pitchFamily="34" charset="0"/>
                <a:cs typeface="Kokila" panose="020B0604020202020204" pitchFamily="34" charset="0"/>
              </a:rPr>
              <a:t>aondiach</a:t>
            </a:r>
            <a:r>
              <a:rPr lang="en-IE" sz="1800" dirty="0">
                <a:effectLst/>
                <a:latin typeface="Calibri" panose="020F0502020204030204" pitchFamily="34" charset="0"/>
                <a:ea typeface="Calibri" panose="020F0502020204030204" pitchFamily="34" charset="0"/>
                <a:cs typeface="Kokila" panose="020B0604020202020204" pitchFamily="34" charset="0"/>
              </a:rPr>
              <a:t> agus an Hiondúchas is an Búdachas ó thaobh na tuisceana atá acu faoin fhulaingt agus faoin mbás.)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Bíonn dhá chúis dóchais ag na Críostaithe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IE" sz="1800" dirty="0">
                <a:effectLst/>
                <a:latin typeface="Calibri" panose="020F0502020204030204" pitchFamily="34" charset="0"/>
                <a:ea typeface="Calibri" panose="020F0502020204030204" pitchFamily="34" charset="0"/>
                <a:cs typeface="Kokila" panose="020B0604020202020204" pitchFamily="34" charset="0"/>
              </a:rPr>
              <a:t>Tábhacht an phobail</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IE" sz="1800" dirty="0">
                <a:effectLst/>
                <a:latin typeface="Calibri" panose="020F0502020204030204" pitchFamily="34" charset="0"/>
                <a:ea typeface="Calibri" panose="020F0502020204030204" pitchFamily="34" charset="0"/>
                <a:cs typeface="Kokila" panose="020B0604020202020204" pitchFamily="34" charset="0"/>
              </a:rPr>
              <a:t>Ár gcreideamh in Íosa Críost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Sé sin, dul i muinín Dé agus i muinín a chéile chomh maith.</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27</a:t>
            </a:fld>
            <a:endParaRPr lang="en-IE"/>
          </a:p>
        </p:txBody>
      </p:sp>
    </p:spTree>
    <p:extLst>
      <p:ext uri="{BB962C8B-B14F-4D97-AF65-F5344CB8AC3E}">
        <p14:creationId xmlns:p14="http://schemas.microsoft.com/office/powerpoint/2010/main" val="418354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Amharc greannmhar ar amhrán </a:t>
            </a:r>
            <a:r>
              <a:rPr lang="en-IE" sz="1800" dirty="0" err="1">
                <a:effectLst/>
                <a:latin typeface="Calibri" panose="020F0502020204030204" pitchFamily="34" charset="0"/>
                <a:ea typeface="Calibri" panose="020F0502020204030204" pitchFamily="34" charset="0"/>
                <a:cs typeface="Kokila" panose="020B0604020202020204" pitchFamily="34" charset="0"/>
              </a:rPr>
              <a:t>Bhruno</a:t>
            </a:r>
            <a:r>
              <a:rPr lang="en-IE" sz="1800" dirty="0">
                <a:effectLst/>
                <a:latin typeface="Calibri" panose="020F0502020204030204" pitchFamily="34" charset="0"/>
                <a:ea typeface="Calibri" panose="020F0502020204030204" pitchFamily="34" charset="0"/>
                <a:cs typeface="Kokila" panose="020B0604020202020204" pitchFamily="34" charset="0"/>
              </a:rPr>
              <a:t> Mars ‘Count on Me’.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De réir mar a bhíonn na daltaí ag éisteacht leis an amhrán, iarr orthu na bealaí ina mbímid ag brath ar a chéile le tacaíocht agus cúnamh a fháil a bhreacadh síos. (Ní ó thaobh an bháis amháin de.)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Nasc an fhíseáin ag https://youtu.be/h9O5_Q-oLrs.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28</a:t>
            </a:fld>
            <a:endParaRPr lang="en-IE"/>
          </a:p>
        </p:txBody>
      </p:sp>
    </p:spTree>
    <p:extLst>
      <p:ext uri="{BB962C8B-B14F-4D97-AF65-F5344CB8AC3E}">
        <p14:creationId xmlns:p14="http://schemas.microsoft.com/office/powerpoint/2010/main" val="31995973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29</a:t>
            </a:fld>
            <a:endParaRPr lang="en-IE"/>
          </a:p>
        </p:txBody>
      </p:sp>
    </p:spTree>
    <p:extLst>
      <p:ext uri="{BB962C8B-B14F-4D97-AF65-F5344CB8AC3E}">
        <p14:creationId xmlns:p14="http://schemas.microsoft.com/office/powerpoint/2010/main" val="666958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Rinneadh trácht roimhe seo ar thriúr a d’fhulaing ón ailse: Paul Kalanithi, Dónal Walsh agus athair Kevin </a:t>
            </a:r>
            <a:r>
              <a:rPr lang="en-IE" sz="1800" dirty="0" err="1">
                <a:effectLst/>
                <a:latin typeface="Calibri" panose="020F0502020204030204" pitchFamily="34" charset="0"/>
                <a:ea typeface="Calibri" panose="020F0502020204030204" pitchFamily="34" charset="0"/>
                <a:cs typeface="Kokila" panose="020B0604020202020204" pitchFamily="34" charset="0"/>
              </a:rPr>
              <a:t>Toolin</a:t>
            </a:r>
            <a:r>
              <a:rPr lang="en-IE" sz="1800" dirty="0">
                <a:effectLst/>
                <a:latin typeface="Calibri" panose="020F0502020204030204" pitchFamily="34" charset="0"/>
                <a:ea typeface="Calibri" panose="020F0502020204030204" pitchFamily="34" charset="0"/>
                <a:cs typeface="Kokila" panose="020B0604020202020204" pitchFamily="34" charset="0"/>
              </a:rPr>
              <a: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Tá gluaiseacht amháin in Éirinn a thugann tús áite dóibh siúd a fhulaingíonn ón ailse – sé sin an ghluaiseacht ospíse. Cuirimis aithne ar an ngluaiseacht seo anois. (Tá eolas faoin ngluaiseacht ospíse ar fáil ón </a:t>
            </a:r>
            <a:r>
              <a:rPr lang="en-IE" sz="1800" i="1" dirty="0">
                <a:effectLst/>
                <a:latin typeface="Calibri" panose="020F0502020204030204" pitchFamily="34" charset="0"/>
                <a:ea typeface="Calibri" panose="020F0502020204030204" pitchFamily="34" charset="0"/>
                <a:cs typeface="Kokila" panose="020B0604020202020204" pitchFamily="34" charset="0"/>
              </a:rPr>
              <a:t>Irish Catholic Catechism for Adults</a:t>
            </a:r>
            <a:r>
              <a:rPr lang="en-IE" sz="1800" dirty="0">
                <a:effectLst/>
                <a:latin typeface="Calibri" panose="020F0502020204030204" pitchFamily="34" charset="0"/>
                <a:ea typeface="Calibri" panose="020F0502020204030204" pitchFamily="34" charset="0"/>
                <a:cs typeface="Kokila" panose="020B0604020202020204" pitchFamily="34" charset="0"/>
              </a:rPr>
              <a:t>, lth 165–7 nó ar líne, pé acu is oiriúnaí).</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b="0" i="0" dirty="0">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30</a:t>
            </a:fld>
            <a:endParaRPr lang="en-IE"/>
          </a:p>
        </p:txBody>
      </p:sp>
    </p:spTree>
    <p:extLst>
      <p:ext uri="{BB962C8B-B14F-4D97-AF65-F5344CB8AC3E}">
        <p14:creationId xmlns:p14="http://schemas.microsoft.com/office/powerpoint/2010/main" val="1615397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Ag glacadh leis an méid a d’fhoghlaimíomar go dtí seo, cad é an sórt ‘grá’ atá i gceist sa sliocht seo ón mBíobla? Cad iad na téarmaí eile a bheadh oiriúnach anseo in ionad ‘Grá’ ? (Bain úsáid as an </a:t>
            </a:r>
            <a:r>
              <a:rPr lang="en-IE" sz="1800" dirty="0" err="1">
                <a:effectLst/>
                <a:latin typeface="Calibri" panose="020F0502020204030204" pitchFamily="34" charset="0"/>
                <a:ea typeface="Calibri" panose="020F0502020204030204" pitchFamily="34" charset="0"/>
                <a:cs typeface="Kokila" panose="020B0604020202020204" pitchFamily="34" charset="0"/>
              </a:rPr>
              <a:t>aip</a:t>
            </a:r>
            <a:r>
              <a:rPr lang="en-IE" sz="1800" dirty="0">
                <a:effectLst/>
                <a:latin typeface="Calibri" panose="020F0502020204030204" pitchFamily="34" charset="0"/>
                <a:ea typeface="Calibri" panose="020F0502020204030204" pitchFamily="34" charset="0"/>
                <a:cs typeface="Kokila" panose="020B0604020202020204" pitchFamily="34" charset="0"/>
              </a:rPr>
              <a:t> le néal focal a chruthú don obair seo.)</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31</a:t>
            </a:fld>
            <a:endParaRPr lang="en-IE"/>
          </a:p>
        </p:txBody>
      </p:sp>
    </p:spTree>
    <p:extLst>
      <p:ext uri="{BB962C8B-B14F-4D97-AF65-F5344CB8AC3E}">
        <p14:creationId xmlns:p14="http://schemas.microsoft.com/office/powerpoint/2010/main" val="2189266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32</a:t>
            </a:fld>
            <a:endParaRPr lang="en-IE"/>
          </a:p>
        </p:txBody>
      </p:sp>
    </p:spTree>
    <p:extLst>
      <p:ext uri="{BB962C8B-B14F-4D97-AF65-F5344CB8AC3E}">
        <p14:creationId xmlns:p14="http://schemas.microsoft.com/office/powerpoint/2010/main" val="2350626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Má theastaíonn uait an ghuth Éireannach a úsáid anseo, tá scéal Peter McVerry SJ ar fáil ag: https://www.youtube.com/watch?v=bgPpwb2Clx4.</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(Tá gearrthóg dúshlánach eile ar fáil ag https://www.youtube.com/watch?v=M-rGqTvzujI.)</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33</a:t>
            </a:fld>
            <a:endParaRPr lang="en-IE"/>
          </a:p>
        </p:txBody>
      </p:sp>
    </p:spTree>
    <p:extLst>
      <p:ext uri="{BB962C8B-B14F-4D97-AF65-F5344CB8AC3E}">
        <p14:creationId xmlns:p14="http://schemas.microsoft.com/office/powerpoint/2010/main" val="3953229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Tabhair samplaí den fhreastal a tharlaíonn sa scoil sin agaibhse (suaitheantas na scoile a thaispeáint, pictiúir agus liostaí a chuireann síos ar an fhreastal a chur sa bhosca thuas).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Iarr ar na daltaí samplaí a sholáthar ón bpobal leathan. Is féidir é seo a nascadh le ráiteas misin/fís/éiteas na scoile má theastaíonn uaibh.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r>
              <a:rPr lang="en-IE" sz="1800" dirty="0">
                <a:effectLst/>
                <a:latin typeface="Calibri" panose="020F0502020204030204" pitchFamily="34" charset="0"/>
                <a:ea typeface="Calibri" panose="020F0502020204030204" pitchFamily="34" charset="0"/>
                <a:cs typeface="Kokila" panose="020B0604020202020204" pitchFamily="34" charset="0"/>
              </a:rPr>
              <a:t>Deirtear in Eoin 10:10: </a:t>
            </a:r>
            <a:r>
              <a:rPr lang="en-IE" sz="1800" dirty="0">
                <a:effectLst/>
                <a:latin typeface="Calibri" panose="020F0502020204030204" pitchFamily="34" charset="0"/>
                <a:ea typeface="Calibri" panose="020F0502020204030204" pitchFamily="34" charset="0"/>
                <a:cs typeface="Times New Roman" panose="02020603050405020304" pitchFamily="18" charset="0"/>
              </a:rPr>
              <a:t>‘Tháinig mise chun go mbeadh an bheatha acu agus go mbeadh sí acu go fial.’</a:t>
            </a:r>
          </a:p>
          <a:p>
            <a:pPr marL="228600"/>
            <a:r>
              <a:rPr lang="en-IE" sz="1800" dirty="0">
                <a:effectLst/>
                <a:latin typeface="Calibri" panose="020F0502020204030204" pitchFamily="34" charset="0"/>
                <a:ea typeface="Calibri" panose="020F0502020204030204" pitchFamily="34" charset="0"/>
                <a:cs typeface="Kokila" panose="020B0604020202020204" pitchFamily="34"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De réir an nóis Chríostaí, cuireann Íosa in iúl dúinn gurbh é brí na beatha dúinne ná freastal ar an duine eile, agus ar na daoine gátaracha ach go háirithe. Is é seo an t-ábhar dóchais atá ionainn, gur féidir linn tacú agus cabhrú lena chéile mar phobal.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34</a:t>
            </a:fld>
            <a:endParaRPr lang="en-IE"/>
          </a:p>
        </p:txBody>
      </p:sp>
    </p:spTree>
    <p:extLst>
      <p:ext uri="{BB962C8B-B14F-4D97-AF65-F5344CB8AC3E}">
        <p14:creationId xmlns:p14="http://schemas.microsoft.com/office/powerpoint/2010/main" val="20495225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Tugtar deis anseo dúinn béim bhreise a leagadh ar thábhacht an fhreastail a bheith mar an rud a chuireann brí sa bheatha agus a bhronnann an dóchas orainn.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35</a:t>
            </a:fld>
            <a:endParaRPr lang="en-IE"/>
          </a:p>
        </p:txBody>
      </p:sp>
    </p:spTree>
    <p:extLst>
      <p:ext uri="{BB962C8B-B14F-4D97-AF65-F5344CB8AC3E}">
        <p14:creationId xmlns:p14="http://schemas.microsoft.com/office/powerpoint/2010/main" val="29238174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Cuir nótaí anseo más gá</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36</a:t>
            </a:fld>
            <a:endParaRPr lang="en-IE"/>
          </a:p>
        </p:txBody>
      </p:sp>
    </p:spTree>
    <p:extLst>
      <p:ext uri="{BB962C8B-B14F-4D97-AF65-F5344CB8AC3E}">
        <p14:creationId xmlns:p14="http://schemas.microsoft.com/office/powerpoint/2010/main" val="41385635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Is é seo croílár an dóchais Chríostaí faoin mbás, nach deireadh é dul d’éag, ach athrú. (Preafáid na Marbh, </a:t>
            </a:r>
            <a:r>
              <a:rPr lang="en-IE" sz="1800" i="1" dirty="0">
                <a:effectLst/>
                <a:latin typeface="Calibri" panose="020F0502020204030204" pitchFamily="34" charset="0"/>
                <a:ea typeface="Calibri" panose="020F0502020204030204" pitchFamily="34" charset="0"/>
                <a:cs typeface="Kokila" panose="020B0604020202020204" pitchFamily="34" charset="0"/>
              </a:rPr>
              <a:t>Roman Missal</a:t>
            </a:r>
            <a:r>
              <a:rPr lang="en-IE" sz="1800" dirty="0">
                <a:effectLst/>
                <a:latin typeface="Calibri" panose="020F0502020204030204" pitchFamily="34" charset="0"/>
                <a:ea typeface="Calibri" panose="020F0502020204030204" pitchFamily="34" charset="0"/>
                <a:cs typeface="Kokila" panose="020B0604020202020204" pitchFamily="34" charset="0"/>
              </a:rPr>
              <a:t> – 3</a:t>
            </a:r>
            <a:r>
              <a:rPr lang="en-IE" sz="1800" baseline="30000" dirty="0">
                <a:effectLst/>
                <a:latin typeface="Calibri" panose="020F0502020204030204" pitchFamily="34" charset="0"/>
                <a:ea typeface="Calibri" panose="020F0502020204030204" pitchFamily="34" charset="0"/>
                <a:cs typeface="Kokila" panose="020B0604020202020204" pitchFamily="34" charset="0"/>
              </a:rPr>
              <a:t>ú</a:t>
            </a:r>
            <a:r>
              <a:rPr lang="en-IE" sz="1800" dirty="0">
                <a:effectLst/>
                <a:latin typeface="Calibri" panose="020F0502020204030204" pitchFamily="34" charset="0"/>
                <a:ea typeface="Calibri" panose="020F0502020204030204" pitchFamily="34" charset="0"/>
                <a:cs typeface="Kokila" panose="020B0604020202020204" pitchFamily="34" charset="0"/>
              </a:rPr>
              <a:t> </a:t>
            </a:r>
            <a:r>
              <a:rPr lang="en-IE" sz="1800" dirty="0" err="1">
                <a:effectLst/>
                <a:latin typeface="Calibri" panose="020F0502020204030204" pitchFamily="34" charset="0"/>
                <a:ea typeface="Calibri" panose="020F0502020204030204" pitchFamily="34" charset="0"/>
                <a:cs typeface="Kokila" panose="020B0604020202020204" pitchFamily="34" charset="0"/>
              </a:rPr>
              <a:t>hEagrán</a:t>
            </a:r>
            <a:r>
              <a:rPr lang="en-IE" sz="1800" dirty="0">
                <a:effectLst/>
                <a:latin typeface="Calibri" panose="020F0502020204030204" pitchFamily="34" charset="0"/>
                <a:ea typeface="Calibri" panose="020F0502020204030204" pitchFamily="34" charset="0"/>
                <a:cs typeface="Kokila" panose="020B0604020202020204" pitchFamily="34" charset="0"/>
              </a:rPr>
              <a:t>, 2011)</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Pléigh brí na habairte seo leis na daltaí.</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Cén bhrí a bhaineann leis an íomhá? (Pictiúr den bhollán taobh amuigh de thuama Íosa agus é i leataobh le haiséirí Íosa a chur in iúl.)</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Nóta: Níl na rudaí seo faoi chaibidil sna sleamhnáin: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Times New Roman" panose="02020603050405020304" pitchFamily="18" charset="0"/>
              <a:buChar char="-"/>
              <a:tabLst>
                <a:tab pos="457200" algn="l"/>
              </a:tabLst>
            </a:pPr>
            <a:r>
              <a:rPr lang="en-IE" sz="1800" dirty="0">
                <a:effectLst/>
                <a:latin typeface="Calibri" panose="020F0502020204030204" pitchFamily="34" charset="0"/>
                <a:ea typeface="Calibri" panose="020F0502020204030204" pitchFamily="34" charset="0"/>
                <a:cs typeface="Kokila" panose="020B0604020202020204" pitchFamily="34" charset="0"/>
              </a:rPr>
              <a:t>Aiséirí na colainne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Times New Roman" panose="02020603050405020304" pitchFamily="18" charset="0"/>
              <a:buChar char="-"/>
              <a:tabLst>
                <a:tab pos="457200" algn="l"/>
              </a:tabLst>
            </a:pPr>
            <a:r>
              <a:rPr lang="en-IE" sz="1800" dirty="0">
                <a:effectLst/>
                <a:latin typeface="Calibri" panose="020F0502020204030204" pitchFamily="34" charset="0"/>
                <a:ea typeface="Calibri" panose="020F0502020204030204" pitchFamily="34" charset="0"/>
                <a:cs typeface="Kokila" panose="020B0604020202020204" pitchFamily="34" charset="0"/>
              </a:rPr>
              <a:t>Lá an Bhreithiúnais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IE" sz="1800" dirty="0">
                <a:effectLst/>
                <a:latin typeface="Calibri" panose="020F0502020204030204" pitchFamily="34" charset="0"/>
                <a:ea typeface="Calibri" panose="020F0502020204030204" pitchFamily="34" charset="0"/>
                <a:cs typeface="Kokila" panose="020B0604020202020204" pitchFamily="34" charset="0"/>
              </a:rPr>
              <a:t>Tá cur síos simplí ar a leithéidí in </a:t>
            </a:r>
            <a:r>
              <a:rPr lang="en-IE" sz="1800" i="1" dirty="0">
                <a:effectLst/>
                <a:latin typeface="Calibri" panose="020F0502020204030204" pitchFamily="34" charset="0"/>
                <a:ea typeface="Calibri" panose="020F0502020204030204" pitchFamily="34" charset="0"/>
                <a:cs typeface="Kokila" panose="020B0604020202020204" pitchFamily="34" charset="0"/>
              </a:rPr>
              <a:t>Irish Catholic Catechism for Adults</a:t>
            </a:r>
            <a:r>
              <a:rPr lang="en-IE" sz="1800" dirty="0">
                <a:effectLst/>
                <a:latin typeface="Calibri" panose="020F0502020204030204" pitchFamily="34" charset="0"/>
                <a:ea typeface="Calibri" panose="020F0502020204030204" pitchFamily="34" charset="0"/>
                <a:cs typeface="Kokila" panose="020B0604020202020204" pitchFamily="34" charset="0"/>
              </a:rPr>
              <a:t>, Caibidil 13.</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37</a:t>
            </a:fld>
            <a:endParaRPr lang="en-IE"/>
          </a:p>
        </p:txBody>
      </p:sp>
    </p:spTree>
    <p:extLst>
      <p:ext uri="{BB962C8B-B14F-4D97-AF65-F5344CB8AC3E}">
        <p14:creationId xmlns:p14="http://schemas.microsoft.com/office/powerpoint/2010/main" val="38231273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sz="1800" dirty="0">
                <a:effectLst/>
                <a:latin typeface="Calibri" panose="020F0502020204030204" pitchFamily="34" charset="0"/>
                <a:ea typeface="Calibri" panose="020F0502020204030204" pitchFamily="34" charset="0"/>
                <a:cs typeface="Times New Roman" panose="02020603050405020304" pitchFamily="18" charset="0"/>
              </a:rPr>
              <a:t>Is tábhachtach an rud é labhairt faoin </a:t>
            </a:r>
            <a:r>
              <a:rPr lang="en-IE" sz="1800" dirty="0" err="1">
                <a:effectLst/>
                <a:latin typeface="Calibri" panose="020F0502020204030204" pitchFamily="34" charset="0"/>
                <a:ea typeface="Calibri" panose="020F0502020204030204" pitchFamily="34" charset="0"/>
                <a:cs typeface="Times New Roman" panose="02020603050405020304" pitchFamily="18" charset="0"/>
              </a:rPr>
              <a:t>mBreithiúnas</a:t>
            </a:r>
            <a:r>
              <a:rPr lang="en-IE" sz="1800" dirty="0">
                <a:effectLst/>
                <a:latin typeface="Calibri" panose="020F0502020204030204" pitchFamily="34" charset="0"/>
                <a:ea typeface="Calibri" panose="020F0502020204030204" pitchFamily="34" charset="0"/>
                <a:cs typeface="Times New Roman" panose="02020603050405020304" pitchFamily="18" charset="0"/>
              </a:rPr>
              <a:t> Deireanach anseo, ach caithfear trócaire Dé a chur os comhair na ndaltaí chomh maith. Míníonn an méid a dúirt Eoin na Croise an smaoineamh seo go maith.</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D’fhéadfaí an físeán a thaispeáint ina léiríonn an Pápa Proinsias comhbhá leis an mbuachaill óg ar cailleadh a athair: https://www.youtube.com/watch?v=zgJBJj2VPP4 </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(Tá leagan níos faide ag: https://www.youtube.com/watch?v=bRbUTfSds0U) Bíodh na múinteoirí aireach faoina leithéid a úsáid. Tá fotheidil le sonrú ann toisc go labhraíonn an Pápa as Iodáilis, agus seans nach n-oirfeadh sin do chách. Is léir gur cuireadh as don bhuachaill óg san fhíseán, agus seans go spreagfar míchompord nó cumha i measc na ndaltaí dá bharr.</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Conas a réitíonn an físeán leis an méid a d’fhoghlaimíomar faoi mhuintearas, agus faoi fhreastal a dhéanamh ar an duine eile? Má bhímid ag freastal ar an duine eile, an dtugtar blas neimhe dúinn? Conas san?</a:t>
            </a:r>
          </a:p>
        </p:txBody>
      </p:sp>
      <p:sp>
        <p:nvSpPr>
          <p:cNvPr id="4" name="Slide Number Placeholder 3"/>
          <p:cNvSpPr>
            <a:spLocks noGrp="1"/>
          </p:cNvSpPr>
          <p:nvPr>
            <p:ph type="sldNum" sz="quarter" idx="5"/>
          </p:nvPr>
        </p:nvSpPr>
        <p:spPr/>
        <p:txBody>
          <a:bodyPr/>
          <a:lstStyle/>
          <a:p>
            <a:fld id="{A6A6B00D-3D7F-4E4A-8926-F4806F951281}" type="slidenum">
              <a:rPr lang="en-IE" smtClean="0"/>
              <a:t>38</a:t>
            </a:fld>
            <a:endParaRPr lang="en-IE"/>
          </a:p>
        </p:txBody>
      </p:sp>
    </p:spTree>
    <p:extLst>
      <p:ext uri="{BB962C8B-B14F-4D97-AF65-F5344CB8AC3E}">
        <p14:creationId xmlns:p14="http://schemas.microsoft.com/office/powerpoint/2010/main" val="32455848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800" dirty="0">
                <a:effectLst/>
                <a:latin typeface="Calibri" panose="020F0502020204030204" pitchFamily="34" charset="0"/>
                <a:ea typeface="Calibri" panose="020F0502020204030204" pitchFamily="34" charset="0"/>
                <a:cs typeface="Times New Roman" panose="02020603050405020304" pitchFamily="18" charset="0"/>
              </a:rPr>
              <a:t>D’íomhá Neimhe</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Bíodh tráth ealaíne ann, má bhíonn an t-am agaibh.</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Má bhíonn brú ó thaobh ama de, déan plé ginearálta i ngrúpaí beaga faoin íomhá Neimhe atá acu.</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39</a:t>
            </a:fld>
            <a:endParaRPr lang="en-IE"/>
          </a:p>
        </p:txBody>
      </p:sp>
    </p:spTree>
    <p:extLst>
      <p:ext uri="{BB962C8B-B14F-4D97-AF65-F5344CB8AC3E}">
        <p14:creationId xmlns:p14="http://schemas.microsoft.com/office/powerpoint/2010/main" val="29907680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pPr marL="4572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Déan an t-eolas a thabharfadh an dá íomhá seo dúinn faoi Neamh, a phlé. </a:t>
            </a:r>
          </a:p>
        </p:txBody>
      </p:sp>
      <p:sp>
        <p:nvSpPr>
          <p:cNvPr id="4" name="Slide Number Placeholder 3"/>
          <p:cNvSpPr>
            <a:spLocks noGrp="1"/>
          </p:cNvSpPr>
          <p:nvPr>
            <p:ph type="sldNum" sz="quarter" idx="5"/>
          </p:nvPr>
        </p:nvSpPr>
        <p:spPr/>
        <p:txBody>
          <a:bodyPr/>
          <a:lstStyle/>
          <a:p>
            <a:fld id="{A6A6B00D-3D7F-4E4A-8926-F4806F951281}" type="slidenum">
              <a:rPr lang="en-IE" smtClean="0"/>
              <a:t>40</a:t>
            </a:fld>
            <a:endParaRPr lang="en-IE"/>
          </a:p>
        </p:txBody>
      </p:sp>
    </p:spTree>
    <p:extLst>
      <p:ext uri="{BB962C8B-B14F-4D97-AF65-F5344CB8AC3E}">
        <p14:creationId xmlns:p14="http://schemas.microsoft.com/office/powerpoint/2010/main" val="40333477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sz="1800" dirty="0">
                <a:effectLst/>
                <a:latin typeface="Calibri" panose="020F0502020204030204" pitchFamily="34" charset="0"/>
                <a:ea typeface="Calibri" panose="020F0502020204030204" pitchFamily="34" charset="0"/>
                <a:cs typeface="Times New Roman" panose="02020603050405020304" pitchFamily="18" charset="0"/>
              </a:rPr>
              <a:t>Baineann tábhacht anseo le hidirdhealú a dhéanamh idir Neamh a thuiscint mar áit fhisiceach, agus é a bheith mar fhírinne spioradálta.</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A6A6B00D-3D7F-4E4A-8926-F4806F951281}" type="slidenum">
              <a:rPr lang="en-IE" smtClean="0"/>
              <a:t>41</a:t>
            </a:fld>
            <a:endParaRPr lang="en-IE"/>
          </a:p>
        </p:txBody>
      </p:sp>
    </p:spTree>
    <p:extLst>
      <p:ext uri="{BB962C8B-B14F-4D97-AF65-F5344CB8AC3E}">
        <p14:creationId xmlns:p14="http://schemas.microsoft.com/office/powerpoint/2010/main" val="1405226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na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42</a:t>
            </a:fld>
            <a:endParaRPr lang="en-IE"/>
          </a:p>
        </p:txBody>
      </p:sp>
    </p:spTree>
    <p:extLst>
      <p:ext uri="{BB962C8B-B14F-4D97-AF65-F5344CB8AC3E}">
        <p14:creationId xmlns:p14="http://schemas.microsoft.com/office/powerpoint/2010/main" val="11313057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800" dirty="0">
                <a:effectLst/>
                <a:latin typeface="Calibri" panose="020F0502020204030204" pitchFamily="34" charset="0"/>
                <a:ea typeface="Calibri" panose="020F0502020204030204" pitchFamily="34" charset="0"/>
                <a:cs typeface="Times New Roman" panose="02020603050405020304" pitchFamily="18" charset="0"/>
              </a:rPr>
              <a:t>Cad a chabhródh le daoine a thuiscint go dtugann Dia ina ucht muid?</a:t>
            </a:r>
          </a:p>
          <a:p>
            <a:r>
              <a:rPr lang="en-IE" sz="1800" dirty="0">
                <a:effectLst/>
                <a:latin typeface="Calibri" panose="020F0502020204030204" pitchFamily="34" charset="0"/>
                <a:ea typeface="Calibri" panose="020F0502020204030204" pitchFamily="34" charset="0"/>
                <a:cs typeface="Times New Roman" panose="02020603050405020304" pitchFamily="18" charset="0"/>
              </a:rPr>
              <a:t>Cuir na híomhánna seo i gcomparáid leis na híomhánna nó na smaointe atá agat féin faoi Neamh. Cad iad na cosúlachtaí nó na héagsúlachtaí a bhaineann leo?   </a:t>
            </a:r>
          </a:p>
        </p:txBody>
      </p:sp>
      <p:sp>
        <p:nvSpPr>
          <p:cNvPr id="4" name="Slide Number Placeholder 3"/>
          <p:cNvSpPr>
            <a:spLocks noGrp="1"/>
          </p:cNvSpPr>
          <p:nvPr>
            <p:ph type="sldNum" sz="quarter" idx="5"/>
          </p:nvPr>
        </p:nvSpPr>
        <p:spPr/>
        <p:txBody>
          <a:bodyPr/>
          <a:lstStyle/>
          <a:p>
            <a:fld id="{A6A6B00D-3D7F-4E4A-8926-F4806F951281}" type="slidenum">
              <a:rPr lang="en-IE" smtClean="0"/>
              <a:t>43</a:t>
            </a:fld>
            <a:endParaRPr lang="en-IE"/>
          </a:p>
        </p:txBody>
      </p:sp>
    </p:spTree>
    <p:extLst>
      <p:ext uri="{BB962C8B-B14F-4D97-AF65-F5344CB8AC3E}">
        <p14:creationId xmlns:p14="http://schemas.microsoft.com/office/powerpoint/2010/main" val="810874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44</a:t>
            </a:fld>
            <a:endParaRPr lang="en-IE"/>
          </a:p>
        </p:txBody>
      </p:sp>
    </p:spTree>
    <p:extLst>
      <p:ext uri="{BB962C8B-B14F-4D97-AF65-F5344CB8AC3E}">
        <p14:creationId xmlns:p14="http://schemas.microsoft.com/office/powerpoint/2010/main" val="9045469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Tá an físeán ar fáil ag:  https://www.youtube.com/watch?v=KlQDvdBMqYE.</a:t>
            </a:r>
          </a:p>
        </p:txBody>
      </p:sp>
      <p:sp>
        <p:nvSpPr>
          <p:cNvPr id="4" name="Slide Number Placeholder 3"/>
          <p:cNvSpPr>
            <a:spLocks noGrp="1"/>
          </p:cNvSpPr>
          <p:nvPr>
            <p:ph type="sldNum" sz="quarter" idx="5"/>
          </p:nvPr>
        </p:nvSpPr>
        <p:spPr/>
        <p:txBody>
          <a:bodyPr/>
          <a:lstStyle/>
          <a:p>
            <a:fld id="{A6A6B00D-3D7F-4E4A-8926-F4806F951281}" type="slidenum">
              <a:rPr lang="en-IE" smtClean="0"/>
              <a:t>45</a:t>
            </a:fld>
            <a:endParaRPr lang="en-IE"/>
          </a:p>
        </p:txBody>
      </p:sp>
    </p:spTree>
    <p:extLst>
      <p:ext uri="{BB962C8B-B14F-4D97-AF65-F5344CB8AC3E}">
        <p14:creationId xmlns:p14="http://schemas.microsoft.com/office/powerpoint/2010/main" val="16876920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US" sz="1800" dirty="0">
                <a:effectLst/>
                <a:latin typeface="Calibri" panose="020F0502020204030204" pitchFamily="34" charset="0"/>
                <a:ea typeface="Calibri" panose="020F0502020204030204" pitchFamily="34" charset="0"/>
                <a:cs typeface="Times New Roman" panose="02020603050405020304" pitchFamily="18" charset="0"/>
              </a:rPr>
              <a:t>Tabhair freagra ar na ceisteanna i mbeirteanna.</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46</a:t>
            </a:fld>
            <a:endParaRPr lang="en-IE"/>
          </a:p>
        </p:txBody>
      </p:sp>
    </p:spTree>
    <p:extLst>
      <p:ext uri="{BB962C8B-B14F-4D97-AF65-F5344CB8AC3E}">
        <p14:creationId xmlns:p14="http://schemas.microsoft.com/office/powerpoint/2010/main" val="5430748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Scríobh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47</a:t>
            </a:fld>
            <a:endParaRPr lang="en-IE"/>
          </a:p>
        </p:txBody>
      </p:sp>
    </p:spTree>
    <p:extLst>
      <p:ext uri="{BB962C8B-B14F-4D97-AF65-F5344CB8AC3E}">
        <p14:creationId xmlns:p14="http://schemas.microsoft.com/office/powerpoint/2010/main" val="32668822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Labhair leis na daltaí maidir leis an intinn fhoghlama.</a:t>
            </a:r>
          </a:p>
        </p:txBody>
      </p:sp>
      <p:sp>
        <p:nvSpPr>
          <p:cNvPr id="4" name="Slide Number Placeholder 3"/>
          <p:cNvSpPr>
            <a:spLocks noGrp="1"/>
          </p:cNvSpPr>
          <p:nvPr>
            <p:ph type="sldNum" sz="quarter" idx="5"/>
          </p:nvPr>
        </p:nvSpPr>
        <p:spPr/>
        <p:txBody>
          <a:bodyPr/>
          <a:lstStyle/>
          <a:p>
            <a:fld id="{A6A6B00D-3D7F-4E4A-8926-F4806F951281}" type="slidenum">
              <a:rPr lang="en-IE" smtClean="0"/>
              <a:t>48</a:t>
            </a:fld>
            <a:endParaRPr lang="en-IE"/>
          </a:p>
        </p:txBody>
      </p:sp>
    </p:spTree>
    <p:extLst>
      <p:ext uri="{BB962C8B-B14F-4D97-AF65-F5344CB8AC3E}">
        <p14:creationId xmlns:p14="http://schemas.microsoft.com/office/powerpoint/2010/main" val="39082215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na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49</a:t>
            </a:fld>
            <a:endParaRPr lang="en-IE"/>
          </a:p>
        </p:txBody>
      </p:sp>
    </p:spTree>
    <p:extLst>
      <p:ext uri="{BB962C8B-B14F-4D97-AF65-F5344CB8AC3E}">
        <p14:creationId xmlns:p14="http://schemas.microsoft.com/office/powerpoint/2010/main" val="26256935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Cuir nótaí anseo más gá</a:t>
            </a:r>
          </a:p>
        </p:txBody>
      </p:sp>
      <p:sp>
        <p:nvSpPr>
          <p:cNvPr id="4" name="Slide Number Placeholder 3"/>
          <p:cNvSpPr>
            <a:spLocks noGrp="1"/>
          </p:cNvSpPr>
          <p:nvPr>
            <p:ph type="sldNum" sz="quarter" idx="5"/>
          </p:nvPr>
        </p:nvSpPr>
        <p:spPr/>
        <p:txBody>
          <a:bodyPr/>
          <a:lstStyle/>
          <a:p>
            <a:fld id="{A6A6B00D-3D7F-4E4A-8926-F4806F951281}" type="slidenum">
              <a:rPr lang="en-IE" smtClean="0"/>
              <a:t>50</a:t>
            </a:fld>
            <a:endParaRPr lang="en-IE"/>
          </a:p>
        </p:txBody>
      </p:sp>
    </p:spTree>
    <p:extLst>
      <p:ext uri="{BB962C8B-B14F-4D97-AF65-F5344CB8AC3E}">
        <p14:creationId xmlns:p14="http://schemas.microsoft.com/office/powerpoint/2010/main" val="2487842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3559-AF86-4056-B9D1-6124423349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D8B1133-F44F-4D40-8547-339AD6B8F3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0C2C6DC-9795-4421-8F41-66E06274D92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A0BDF039-A6D5-4B52-A806-0CB23AAFD0A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D189765-6492-42DC-BCA7-F00641945455}"/>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914417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B317F-ABB3-4829-97EF-C10142BEF0F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5F22B7-317A-4082-B765-B01B840ACD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BD8DC27-EFC1-4F72-B128-3BC5526D08F6}"/>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26801CEC-1A50-4541-93E0-11EC82BEA3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4964EDC-931B-4A06-B72D-2FBD6F1C1E0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450002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89F-F6BE-41D0-9F7B-643CDF2752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4E35EF7-302A-4768-BF86-6165CAE15A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3F0E49-823E-48D6-A880-4C8E7444C5F5}"/>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D3EBC862-09A2-431B-82F5-D86D9CDA5C0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3F61AD3-4DCB-4C48-BA3F-1A7B7387EE97}"/>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63346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743E9-9458-4954-B186-583DB61C452B}"/>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002C0AC-2058-4FF4-9789-4C72E1AF97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5A43E2C8-CC27-4036-BA02-759F8758BA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4681A36B-8233-46BD-A940-A4AE4AB8112A}"/>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E54C12BB-E96D-4B3C-B583-F3FA9F877DA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C50DD5B-FC10-4300-85E4-2B3830631D9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992946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A10DB-18B4-4AB2-9059-D24B2A2EACC0}"/>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FE5EC9D-7A3D-40EA-9A3F-C5646378D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240D92-A91E-4FE2-9D9E-4B4277AA93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CC766ECE-6AB4-4180-B63B-4300A8B972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386D0-9D31-48DE-B04A-64A79AE5B2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EFA58C5D-C850-4C8D-9195-62CDD3C6B339}"/>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8" name="Footer Placeholder 7">
            <a:extLst>
              <a:ext uri="{FF2B5EF4-FFF2-40B4-BE49-F238E27FC236}">
                <a16:creationId xmlns:a16="http://schemas.microsoft.com/office/drawing/2014/main" id="{4BDBAE1B-17C3-4E9D-AD76-B1272690A11C}"/>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F7B71E5F-0362-4D3A-8566-8B7B48A90B34}"/>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43106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F4E6-E280-4895-B9A9-3D933182638A}"/>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8DCF1DEC-16A3-4665-ADD6-1D59BB4D377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4" name="Footer Placeholder 3">
            <a:extLst>
              <a:ext uri="{FF2B5EF4-FFF2-40B4-BE49-F238E27FC236}">
                <a16:creationId xmlns:a16="http://schemas.microsoft.com/office/drawing/2014/main" id="{0B59DE01-588E-44B8-A09D-AC47E6711CE8}"/>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074C9591-98F7-44BA-A583-43EAC726C39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48647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48E7B0-D34A-412A-B144-1F8A804104D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3" name="Footer Placeholder 2">
            <a:extLst>
              <a:ext uri="{FF2B5EF4-FFF2-40B4-BE49-F238E27FC236}">
                <a16:creationId xmlns:a16="http://schemas.microsoft.com/office/drawing/2014/main" id="{26BDAC15-15F0-4A75-9D15-80EDA37E6B7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CD274A7F-54F8-4D89-BBD0-D0C656C18A6A}"/>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90084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94376-168D-49AA-A74D-D317F77EBA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8971EE29-1BF3-417A-A1DA-638063D8AE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24BED71-0C0B-4590-95BB-D89DFA1E0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1E9FEA-0CA7-42EF-A20F-5859C1F5E0EA}"/>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B95EB241-A37D-4F19-8E03-F1BACDBBEC8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5556B1C-45BD-4370-9769-5601730C8DE6}"/>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203530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6217-52A0-4285-84AF-097CF075DA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9B85CA34-E838-41B3-865F-E75C89A986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6C7C003-B078-4FBD-AA38-9366093E4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592FDF-F6E0-4391-9DC8-478F4537FFA4}"/>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681C2F81-272D-48B8-A3B4-49399AFF23E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403E767-A9AB-48B5-8E97-430963E247FF}"/>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508431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EA365-8066-4CB9-85A0-166CE7B2C6C7}"/>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65B41BF-322C-4E01-BB61-D31FE49A26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117A460-FB6A-4A2B-A6F8-4D5778916B49}"/>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578766F3-0EED-452D-9985-693D0F9A22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46B2AAA-049F-4571-8913-5C2551BA99F5}"/>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077911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5FA960-71CD-4BE9-A175-4C20C24F1E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2B7A13D-7988-46E0-8616-AB3CE43907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AEE73B5-D053-4984-95FD-06384CF5E1D4}"/>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3F18BD36-7181-4C97-8C22-E545B6BB821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7850895-34BE-4FFE-9E84-EDC39AE97B68}"/>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56478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ABE0D-9B0E-49B7-B87E-2E038BF6B5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71349DB-CE6D-4F63-9D68-A044756BCD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4C97234-8C8D-42B3-9BEC-15646D003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844615C7-0E2D-4474-9D69-7E26D227FB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3849ADA-605A-4A1B-AE87-060B50ADEF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7264A-ECE2-4F0C-AEA0-126C5F513F53}" type="slidenum">
              <a:rPr lang="en-IE" smtClean="0"/>
              <a:t>‹#›</a:t>
            </a:fld>
            <a:endParaRPr lang="en-IE"/>
          </a:p>
        </p:txBody>
      </p:sp>
    </p:spTree>
    <p:extLst>
      <p:ext uri="{BB962C8B-B14F-4D97-AF65-F5344CB8AC3E}">
        <p14:creationId xmlns:p14="http://schemas.microsoft.com/office/powerpoint/2010/main" val="178250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aetY_zS7Q6M?feature=oembed" TargetMode="Externa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EHn8elFx5GM?feature=oembed" TargetMode="Externa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ideo" Target="https://www.youtube.com/embed/ALT8zbjnjkY?feature=oembed" TargetMode="Externa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ideo" Target="https://www.youtube.com/embed/h9O5_Q-oLrs?feature=oembed" TargetMode="Externa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ideo" Target="https://www.youtube.com/embed/-_0WYVveu3s?feature=oembed" TargetMode="Externa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ideo" Target="https://www.youtube.com/embed/KlQDvdBMqYE?feature=oembed" TargetMode="External"/><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ody of water with trees around it&#10;&#10;Description automatically generated with medium confidence">
            <a:extLst>
              <a:ext uri="{FF2B5EF4-FFF2-40B4-BE49-F238E27FC236}">
                <a16:creationId xmlns:a16="http://schemas.microsoft.com/office/drawing/2014/main" id="{4A0884C6-E4F2-4518-A41E-0A0646D13A06}"/>
              </a:ext>
            </a:extLst>
          </p:cNvPr>
          <p:cNvPicPr>
            <a:picLocks noChangeAspect="1"/>
          </p:cNvPicPr>
          <p:nvPr/>
        </p:nvPicPr>
        <p:blipFill rotWithShape="1">
          <a:blip r:embed="rId3" cstate="hqprint">
            <a:alphaModFix amt="5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C676C43-9BC6-42E8-BF64-4D5192AE741B}"/>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Samhain: Muinín againn as Dia, as an </a:t>
            </a:r>
            <a:r>
              <a:rPr lang="en-US" dirty="0" err="1">
                <a:solidFill>
                  <a:srgbClr val="FFFFFF"/>
                </a:solidFill>
              </a:rPr>
              <a:t>mBeatha</a:t>
            </a:r>
            <a:r>
              <a:rPr lang="en-US" dirty="0">
                <a:solidFill>
                  <a:srgbClr val="FFFFFF"/>
                </a:solidFill>
              </a:rPr>
              <a:t>, as a Chéile</a:t>
            </a:r>
            <a:endParaRPr lang="en-IE" dirty="0">
              <a:solidFill>
                <a:srgbClr val="FFFFFF"/>
              </a:solidFill>
            </a:endParaRPr>
          </a:p>
        </p:txBody>
      </p:sp>
      <p:sp>
        <p:nvSpPr>
          <p:cNvPr id="3" name="Subtitle 2">
            <a:extLst>
              <a:ext uri="{FF2B5EF4-FFF2-40B4-BE49-F238E27FC236}">
                <a16:creationId xmlns:a16="http://schemas.microsoft.com/office/drawing/2014/main" id="{D828C1B3-8931-476C-95D1-8A810DFEA6B9}"/>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Samhain 2022</a:t>
            </a:r>
            <a:endParaRPr lang="en-IE" dirty="0">
              <a:solidFill>
                <a:srgbClr val="FFFFFF"/>
              </a:solidFill>
            </a:endParaRPr>
          </a:p>
        </p:txBody>
      </p:sp>
    </p:spTree>
    <p:extLst>
      <p:ext uri="{BB962C8B-B14F-4D97-AF65-F5344CB8AC3E}">
        <p14:creationId xmlns:p14="http://schemas.microsoft.com/office/powerpoint/2010/main" val="331713053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82F2C0-C1BA-4D15-ACD0-311B49F667A6}"/>
              </a:ext>
            </a:extLst>
          </p:cNvPr>
          <p:cNvSpPr>
            <a:spLocks noGrp="1"/>
          </p:cNvSpPr>
          <p:nvPr>
            <p:ph type="title"/>
          </p:nvPr>
        </p:nvSpPr>
        <p:spPr>
          <a:xfrm>
            <a:off x="1006900" y="1188637"/>
            <a:ext cx="3409712" cy="4480726"/>
          </a:xfrm>
        </p:spPr>
        <p:txBody>
          <a:bodyPr>
            <a:normAutofit/>
          </a:bodyPr>
          <a:lstStyle/>
          <a:p>
            <a:pPr algn="r"/>
            <a:r>
              <a:rPr lang="en-US" sz="5400" dirty="0"/>
              <a:t>Intinn Fhoghlama</a:t>
            </a:r>
            <a:endParaRPr lang="en-IE" sz="5400" dirty="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99DA3C-7139-45EB-990B-741D791B05EE}"/>
              </a:ext>
            </a:extLst>
          </p:cNvPr>
          <p:cNvSpPr>
            <a:spLocks noGrp="1"/>
          </p:cNvSpPr>
          <p:nvPr>
            <p:ph idx="1"/>
          </p:nvPr>
        </p:nvSpPr>
        <p:spPr>
          <a:xfrm>
            <a:off x="5138928" y="1338729"/>
            <a:ext cx="4984786" cy="4506900"/>
          </a:xfrm>
        </p:spPr>
        <p:txBody>
          <a:bodyPr anchor="ctr">
            <a:normAutofit/>
          </a:bodyPr>
          <a:lstStyle/>
          <a:p>
            <a:r>
              <a:rPr lang="en-US" sz="2400" dirty="0"/>
              <a:t>Pléigh an smaoineamh faoin mbeatha a bheith teoranta, ach í a bheith lán de bhrí chomh maith </a:t>
            </a:r>
          </a:p>
          <a:p>
            <a:r>
              <a:rPr lang="en-US" sz="2400" dirty="0"/>
              <a:t>Machnamh a dhéanamh ar an mbealach ina gcabhraíonn an creideamh linn maidir leis an mbás a thuiscint agus déileáil leis </a:t>
            </a:r>
          </a:p>
          <a:p>
            <a:r>
              <a:rPr lang="en-US" sz="2400" dirty="0"/>
              <a:t>Scrúdú a dhéanamh ar choincheap an dóchais i dtéarmaí an fhreastail, agus creideamh na gCríostaithe sa bheatha shíoraí</a:t>
            </a:r>
          </a:p>
          <a:p>
            <a:pPr marL="0" indent="0">
              <a:buNone/>
            </a:pPr>
            <a:endParaRPr lang="en-IE" sz="2400" dirty="0"/>
          </a:p>
        </p:txBody>
      </p:sp>
    </p:spTree>
    <p:extLst>
      <p:ext uri="{BB962C8B-B14F-4D97-AF65-F5344CB8AC3E}">
        <p14:creationId xmlns:p14="http://schemas.microsoft.com/office/powerpoint/2010/main" val="597071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074F96-366A-46D6-A2BD-D4AD1A9A98B2}"/>
              </a:ext>
            </a:extLst>
          </p:cNvPr>
          <p:cNvSpPr>
            <a:spLocks noGrp="1"/>
          </p:cNvSpPr>
          <p:nvPr>
            <p:ph type="title"/>
          </p:nvPr>
        </p:nvSpPr>
        <p:spPr>
          <a:xfrm>
            <a:off x="1075767" y="1188637"/>
            <a:ext cx="2988234" cy="4480726"/>
          </a:xfrm>
        </p:spPr>
        <p:txBody>
          <a:bodyPr>
            <a:normAutofit/>
          </a:bodyPr>
          <a:lstStyle/>
          <a:p>
            <a:pPr algn="r"/>
            <a:r>
              <a:rPr lang="en-US" sz="6000" dirty="0"/>
              <a:t>Critéir Ratha</a:t>
            </a:r>
            <a:endParaRPr lang="en-IE" sz="6000" dirty="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7E4B290-6AA9-46AA-A25F-79F4B31133FD}"/>
              </a:ext>
            </a:extLst>
          </p:cNvPr>
          <p:cNvSpPr>
            <a:spLocks noGrp="1"/>
          </p:cNvSpPr>
          <p:nvPr>
            <p:ph idx="1"/>
          </p:nvPr>
        </p:nvSpPr>
        <p:spPr>
          <a:xfrm>
            <a:off x="5255259" y="1648870"/>
            <a:ext cx="5635897" cy="3560260"/>
          </a:xfrm>
        </p:spPr>
        <p:txBody>
          <a:bodyPr anchor="ctr">
            <a:noAutofit/>
          </a:bodyPr>
          <a:lstStyle/>
          <a:p>
            <a:r>
              <a:rPr lang="en-US" sz="2400" dirty="0"/>
              <a:t>Scrúdaigh na heochairfhocail a chuirfidh an t-ábhar i láthair </a:t>
            </a:r>
          </a:p>
          <a:p>
            <a:r>
              <a:rPr lang="en-US" sz="2400" dirty="0"/>
              <a:t>Déan machnamh ar thaithí na beatha a bheith teoranta</a:t>
            </a:r>
          </a:p>
          <a:p>
            <a:r>
              <a:rPr lang="en-US" sz="2400" dirty="0"/>
              <a:t>Déan machnamh faoi a bheith ag fáil bháis</a:t>
            </a:r>
          </a:p>
          <a:p>
            <a:r>
              <a:rPr lang="en-US" sz="2400" dirty="0"/>
              <a:t>Scrúdaigh ábhar a chuireann uilíocht an bháis os ár gcomhair</a:t>
            </a:r>
          </a:p>
          <a:p>
            <a:r>
              <a:rPr lang="en-US" sz="2400" dirty="0"/>
              <a:t>Scrúdaigh an dóchas i dtéarmaí an fhreastail </a:t>
            </a:r>
          </a:p>
          <a:p>
            <a:r>
              <a:rPr lang="en-US" sz="2400" dirty="0"/>
              <a:t>Scrúdaigh an dóchas i dtéarmaí na tuisceana Críostaí faoin mbeatha shíoraí </a:t>
            </a:r>
          </a:p>
          <a:p>
            <a:r>
              <a:rPr lang="en-IE" sz="2400" dirty="0"/>
              <a:t>Déan rúin don bheatha</a:t>
            </a:r>
          </a:p>
        </p:txBody>
      </p:sp>
    </p:spTree>
    <p:extLst>
      <p:ext uri="{BB962C8B-B14F-4D97-AF65-F5344CB8AC3E}">
        <p14:creationId xmlns:p14="http://schemas.microsoft.com/office/powerpoint/2010/main" val="150368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of heart shaped pages of a book">
            <a:extLst>
              <a:ext uri="{FF2B5EF4-FFF2-40B4-BE49-F238E27FC236}">
                <a16:creationId xmlns:a16="http://schemas.microsoft.com/office/drawing/2014/main" id="{C1115119-B68A-416D-B8F2-04FE3A6F258F}"/>
              </a:ext>
            </a:extLst>
          </p:cNvPr>
          <p:cNvPicPr>
            <a:picLocks noChangeAspect="1"/>
          </p:cNvPicPr>
          <p:nvPr/>
        </p:nvPicPr>
        <p:blipFill rotWithShape="1">
          <a:blip r:embed="rId3">
            <a:alphaModFix amt="35000"/>
          </a:blip>
          <a:srcRect t="15730"/>
          <a:stretch/>
        </p:blipFill>
        <p:spPr>
          <a:xfrm>
            <a:off x="-533891" y="1"/>
            <a:ext cx="12191980" cy="6857999"/>
          </a:xfrm>
          <a:prstGeom prst="rect">
            <a:avLst/>
          </a:prstGeom>
        </p:spPr>
      </p:pic>
      <p:sp>
        <p:nvSpPr>
          <p:cNvPr id="2" name="Title 1">
            <a:extLst>
              <a:ext uri="{FF2B5EF4-FFF2-40B4-BE49-F238E27FC236}">
                <a16:creationId xmlns:a16="http://schemas.microsoft.com/office/drawing/2014/main" id="{3040FB40-049B-44B0-B5BE-74811871DB7C}"/>
              </a:ext>
            </a:extLst>
          </p:cNvPr>
          <p:cNvSpPr>
            <a:spLocks noGrp="1"/>
          </p:cNvSpPr>
          <p:nvPr>
            <p:ph type="title"/>
          </p:nvPr>
        </p:nvSpPr>
        <p:spPr>
          <a:xfrm>
            <a:off x="0" y="1065862"/>
            <a:ext cx="4621466" cy="4726276"/>
          </a:xfrm>
        </p:spPr>
        <p:txBody>
          <a:bodyPr>
            <a:normAutofit/>
          </a:bodyPr>
          <a:lstStyle/>
          <a:p>
            <a:pPr algn="r"/>
            <a:r>
              <a:rPr lang="en-US" sz="6000" dirty="0">
                <a:solidFill>
                  <a:srgbClr val="FFFFFF"/>
                </a:solidFill>
              </a:rPr>
              <a:t>Eochairfhocail</a:t>
            </a:r>
            <a:endParaRPr lang="en-IE" sz="6000" dirty="0">
              <a:solidFill>
                <a:srgbClr val="FFFFFF"/>
              </a:solidFill>
            </a:endParaRP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AEDBA92-50D5-4C91-8433-80EDC5E23408}"/>
              </a:ext>
            </a:extLst>
          </p:cNvPr>
          <p:cNvSpPr>
            <a:spLocks noGrp="1"/>
          </p:cNvSpPr>
          <p:nvPr>
            <p:ph idx="1"/>
          </p:nvPr>
        </p:nvSpPr>
        <p:spPr>
          <a:xfrm>
            <a:off x="5155379" y="1065862"/>
            <a:ext cx="5744685" cy="4726276"/>
          </a:xfrm>
        </p:spPr>
        <p:txBody>
          <a:bodyPr anchor="ctr">
            <a:normAutofit fontScale="92500" lnSpcReduction="10000"/>
          </a:bodyPr>
          <a:lstStyle/>
          <a:p>
            <a:endParaRPr lang="en-US" sz="2000" dirty="0">
              <a:solidFill>
                <a:srgbClr val="FFFFFF"/>
              </a:solidFill>
            </a:endParaRPr>
          </a:p>
          <a:p>
            <a:r>
              <a:rPr lang="en-US" sz="2400" dirty="0">
                <a:solidFill>
                  <a:srgbClr val="FFFFFF"/>
                </a:solidFill>
              </a:rPr>
              <a:t>Bás an duine</a:t>
            </a:r>
          </a:p>
          <a:p>
            <a:endParaRPr lang="en-US" sz="2400" dirty="0">
              <a:solidFill>
                <a:srgbClr val="FFFFFF"/>
              </a:solidFill>
            </a:endParaRPr>
          </a:p>
          <a:p>
            <a:r>
              <a:rPr lang="en-US" sz="2400" dirty="0">
                <a:solidFill>
                  <a:srgbClr val="FFFFFF"/>
                </a:solidFill>
              </a:rPr>
              <a:t>A bheith aontaithe faoi bhrón an bháis</a:t>
            </a:r>
          </a:p>
          <a:p>
            <a:endParaRPr lang="en-US" sz="2400" dirty="0">
              <a:solidFill>
                <a:srgbClr val="FFFFFF"/>
              </a:solidFill>
            </a:endParaRPr>
          </a:p>
          <a:p>
            <a:r>
              <a:rPr lang="en-US" sz="2400" dirty="0">
                <a:solidFill>
                  <a:srgbClr val="FFFFFF"/>
                </a:solidFill>
              </a:rPr>
              <a:t>Sólás</a:t>
            </a:r>
          </a:p>
          <a:p>
            <a:endParaRPr lang="en-US" sz="2400" dirty="0">
              <a:solidFill>
                <a:srgbClr val="FFFFFF"/>
              </a:solidFill>
            </a:endParaRPr>
          </a:p>
          <a:p>
            <a:r>
              <a:rPr lang="en-US" sz="2400" dirty="0">
                <a:solidFill>
                  <a:srgbClr val="FFFFFF"/>
                </a:solidFill>
              </a:rPr>
              <a:t>Traidisiúin</a:t>
            </a:r>
          </a:p>
          <a:p>
            <a:endParaRPr lang="en-US" sz="2400" dirty="0">
              <a:solidFill>
                <a:srgbClr val="FFFFFF"/>
              </a:solidFill>
            </a:endParaRPr>
          </a:p>
          <a:p>
            <a:r>
              <a:rPr lang="en-US" sz="2400" dirty="0">
                <a:solidFill>
                  <a:srgbClr val="FFFFFF"/>
                </a:solidFill>
              </a:rPr>
              <a:t>Dóchas</a:t>
            </a:r>
          </a:p>
          <a:p>
            <a:endParaRPr lang="en-US" sz="2400" dirty="0">
              <a:solidFill>
                <a:srgbClr val="FFFFFF"/>
              </a:solidFill>
            </a:endParaRPr>
          </a:p>
          <a:p>
            <a:r>
              <a:rPr lang="en-US" sz="2400" dirty="0">
                <a:solidFill>
                  <a:srgbClr val="FFFFFF"/>
                </a:solidFill>
              </a:rPr>
              <a:t>Luachanna</a:t>
            </a:r>
          </a:p>
          <a:p>
            <a:endParaRPr lang="en-US" sz="2000" dirty="0">
              <a:solidFill>
                <a:srgbClr val="FFFFFF"/>
              </a:solidFill>
            </a:endParaRPr>
          </a:p>
          <a:p>
            <a:endParaRPr lang="en-IE" sz="2000" dirty="0">
              <a:solidFill>
                <a:srgbClr val="FFFFFF"/>
              </a:solidFill>
            </a:endParaRPr>
          </a:p>
        </p:txBody>
      </p:sp>
    </p:spTree>
    <p:extLst>
      <p:ext uri="{BB962C8B-B14F-4D97-AF65-F5344CB8AC3E}">
        <p14:creationId xmlns:p14="http://schemas.microsoft.com/office/powerpoint/2010/main" val="293389107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A2E22A-C9AC-480D-B9B0-F3A60720090E}"/>
              </a:ext>
            </a:extLst>
          </p:cNvPr>
          <p:cNvSpPr>
            <a:spLocks noGrp="1"/>
          </p:cNvSpPr>
          <p:nvPr>
            <p:ph type="title"/>
          </p:nvPr>
        </p:nvSpPr>
        <p:spPr>
          <a:xfrm>
            <a:off x="1285240" y="1050595"/>
            <a:ext cx="8074815" cy="1618489"/>
          </a:xfrm>
        </p:spPr>
        <p:txBody>
          <a:bodyPr anchor="ctr">
            <a:normAutofit fontScale="90000"/>
          </a:bodyPr>
          <a:lstStyle/>
          <a:p>
            <a:r>
              <a:rPr lang="en-US" sz="5000" dirty="0"/>
              <a:t>Maidir leis an traidisiún Críostaí, ní bhíonn leisce orainn an bás a phlé</a:t>
            </a:r>
            <a:endParaRPr lang="en-IE" sz="5000" dirty="0"/>
          </a:p>
        </p:txBody>
      </p:sp>
      <p:sp>
        <p:nvSpPr>
          <p:cNvPr id="3" name="Content Placeholder 2">
            <a:extLst>
              <a:ext uri="{FF2B5EF4-FFF2-40B4-BE49-F238E27FC236}">
                <a16:creationId xmlns:a16="http://schemas.microsoft.com/office/drawing/2014/main" id="{EEB133F1-EE08-4C10-9C7B-FA127B3B0CA3}"/>
              </a:ext>
            </a:extLst>
          </p:cNvPr>
          <p:cNvSpPr>
            <a:spLocks noGrp="1"/>
          </p:cNvSpPr>
          <p:nvPr>
            <p:ph idx="1"/>
          </p:nvPr>
        </p:nvSpPr>
        <p:spPr>
          <a:xfrm>
            <a:off x="1285240" y="2669084"/>
            <a:ext cx="8074815" cy="2800395"/>
          </a:xfrm>
        </p:spPr>
        <p:txBody>
          <a:bodyPr anchor="t">
            <a:noAutofit/>
          </a:bodyPr>
          <a:lstStyle/>
          <a:p>
            <a:r>
              <a:rPr lang="en-US" sz="2000" dirty="0"/>
              <a:t>Nós seanbhunaithe é na mairbh a cheiliúradh i rith mhí na Samhna</a:t>
            </a:r>
          </a:p>
          <a:p>
            <a:endParaRPr lang="en-US" sz="1000" dirty="0"/>
          </a:p>
          <a:p>
            <a:r>
              <a:rPr lang="en-US" sz="2000" dirty="0"/>
              <a:t>Ar an 1 Samhain déanaimid Lá Fhéile na Naomh Uile a cheiliúradh</a:t>
            </a:r>
          </a:p>
          <a:p>
            <a:endParaRPr lang="en-US" sz="1000" dirty="0"/>
          </a:p>
          <a:p>
            <a:r>
              <a:rPr lang="en-US" sz="2000" dirty="0"/>
              <a:t>Ar an 2 Samhain déanaimid Lá Fhéile na Marbh a cheiliúradh</a:t>
            </a:r>
          </a:p>
          <a:p>
            <a:endParaRPr lang="en-US" sz="1000" dirty="0"/>
          </a:p>
          <a:p>
            <a:r>
              <a:rPr lang="en-US" sz="2000" dirty="0"/>
              <a:t>Beannacht na n-uaigheanna</a:t>
            </a:r>
          </a:p>
          <a:p>
            <a:endParaRPr lang="en-US" sz="1000" dirty="0"/>
          </a:p>
          <a:p>
            <a:r>
              <a:rPr lang="en-US" sz="2000" dirty="0"/>
              <a:t>Leabhar cuimhneacháin</a:t>
            </a:r>
            <a:endParaRPr lang="en-IE" sz="2000" dirty="0"/>
          </a:p>
        </p:txBody>
      </p:sp>
    </p:spTree>
    <p:extLst>
      <p:ext uri="{BB962C8B-B14F-4D97-AF65-F5344CB8AC3E}">
        <p14:creationId xmlns:p14="http://schemas.microsoft.com/office/powerpoint/2010/main" val="2518602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A0AE-5EB5-36AD-176E-82128BB6D474}"/>
              </a:ext>
            </a:extLst>
          </p:cNvPr>
          <p:cNvSpPr>
            <a:spLocks noGrp="1"/>
          </p:cNvSpPr>
          <p:nvPr>
            <p:ph type="title"/>
          </p:nvPr>
        </p:nvSpPr>
        <p:spPr>
          <a:xfrm>
            <a:off x="6053668" y="803325"/>
            <a:ext cx="5314536" cy="1325563"/>
          </a:xfrm>
        </p:spPr>
        <p:txBody>
          <a:bodyPr>
            <a:normAutofit/>
          </a:bodyPr>
          <a:lstStyle/>
          <a:p>
            <a:r>
              <a:rPr lang="en-IE" sz="6000" dirty="0"/>
              <a:t>Cuid 1</a:t>
            </a:r>
          </a:p>
        </p:txBody>
      </p:sp>
      <p:sp>
        <p:nvSpPr>
          <p:cNvPr id="5134" name="Freeform: Shape 5133">
            <a:extLst>
              <a:ext uri="{FF2B5EF4-FFF2-40B4-BE49-F238E27FC236}">
                <a16:creationId xmlns:a16="http://schemas.microsoft.com/office/drawing/2014/main" id="{E0D60ECE-8986-45DC-B7FE-EC7699B466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6" name="Freeform: Shape 5135">
            <a:extLst>
              <a:ext uri="{FF2B5EF4-FFF2-40B4-BE49-F238E27FC236}">
                <a16:creationId xmlns:a16="http://schemas.microsoft.com/office/drawing/2014/main" id="{96964194-5878-40D2-8EC0-DDC58387F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338,583 Part 1 Images, Stock Photos &amp; Vectors | Shutterstock">
            <a:extLst>
              <a:ext uri="{FF2B5EF4-FFF2-40B4-BE49-F238E27FC236}">
                <a16:creationId xmlns:a16="http://schemas.microsoft.com/office/drawing/2014/main" id="{23552EBA-A36F-905B-F162-0D19883E00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09" r="10102" b="-1"/>
          <a:stretch/>
        </p:blipFill>
        <p:spPr bwMode="auto">
          <a:xfrm>
            <a:off x="321733" y="825706"/>
            <a:ext cx="3835488" cy="32703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65CE31B-4490-029F-69AB-8D2EAA6F186F}"/>
              </a:ext>
            </a:extLst>
          </p:cNvPr>
          <p:cNvSpPr>
            <a:spLocks noGrp="1"/>
          </p:cNvSpPr>
          <p:nvPr>
            <p:ph idx="1"/>
          </p:nvPr>
        </p:nvSpPr>
        <p:spPr>
          <a:xfrm>
            <a:off x="6053667" y="2279018"/>
            <a:ext cx="5314543" cy="3375920"/>
          </a:xfrm>
        </p:spPr>
        <p:txBody>
          <a:bodyPr anchor="t">
            <a:normAutofit/>
          </a:bodyPr>
          <a:lstStyle/>
          <a:p>
            <a:r>
              <a:rPr lang="en-IE" sz="3600" dirty="0"/>
              <a:t>Baineann luach leis an mbeatha</a:t>
            </a:r>
          </a:p>
          <a:p>
            <a:endParaRPr lang="en-IE" sz="3600" dirty="0"/>
          </a:p>
          <a:p>
            <a:r>
              <a:rPr lang="en-IE" sz="3600" dirty="0"/>
              <a:t>Baineann luach le do bheatha féin</a:t>
            </a:r>
          </a:p>
        </p:txBody>
      </p:sp>
    </p:spTree>
    <p:extLst>
      <p:ext uri="{BB962C8B-B14F-4D97-AF65-F5344CB8AC3E}">
        <p14:creationId xmlns:p14="http://schemas.microsoft.com/office/powerpoint/2010/main" val="67548831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A36C57-BDCA-4E53-835C-BB6813EEAD20}"/>
              </a:ext>
            </a:extLst>
          </p:cNvPr>
          <p:cNvSpPr>
            <a:spLocks noGrp="1"/>
          </p:cNvSpPr>
          <p:nvPr>
            <p:ph type="title"/>
          </p:nvPr>
        </p:nvSpPr>
        <p:spPr>
          <a:xfrm>
            <a:off x="1285240" y="1050595"/>
            <a:ext cx="8074815" cy="1618489"/>
          </a:xfrm>
        </p:spPr>
        <p:txBody>
          <a:bodyPr anchor="ctr">
            <a:normAutofit/>
          </a:bodyPr>
          <a:lstStyle/>
          <a:p>
            <a:r>
              <a:rPr lang="en-US" sz="6000" dirty="0"/>
              <a:t>Machnamh</a:t>
            </a:r>
            <a:endParaRPr lang="en-IE" sz="6000" dirty="0"/>
          </a:p>
        </p:txBody>
      </p:sp>
      <p:sp>
        <p:nvSpPr>
          <p:cNvPr id="4" name="TextBox 3">
            <a:extLst>
              <a:ext uri="{FF2B5EF4-FFF2-40B4-BE49-F238E27FC236}">
                <a16:creationId xmlns:a16="http://schemas.microsoft.com/office/drawing/2014/main" id="{2D6A4E12-D5A8-329E-6A94-FD46654B51AF}"/>
              </a:ext>
            </a:extLst>
          </p:cNvPr>
          <p:cNvSpPr txBox="1"/>
          <p:nvPr/>
        </p:nvSpPr>
        <p:spPr>
          <a:xfrm>
            <a:off x="1346529" y="2455350"/>
            <a:ext cx="6907443" cy="830997"/>
          </a:xfrm>
          <a:prstGeom prst="rect">
            <a:avLst/>
          </a:prstGeom>
          <a:noFill/>
        </p:spPr>
        <p:txBody>
          <a:bodyPr wrap="square" rtlCol="0">
            <a:spAutoFit/>
          </a:bodyPr>
          <a:lstStyle/>
          <a:p>
            <a:r>
              <a:rPr lang="en-IE" sz="2400" dirty="0"/>
              <a:t>Pléigh i mbeirteanna brí an ráitis seo:</a:t>
            </a:r>
          </a:p>
          <a:p>
            <a:endParaRPr lang="en-IE" sz="2400" dirty="0"/>
          </a:p>
        </p:txBody>
      </p:sp>
      <p:sp>
        <p:nvSpPr>
          <p:cNvPr id="5" name="TextBox 4"/>
          <p:cNvSpPr txBox="1"/>
          <p:nvPr/>
        </p:nvSpPr>
        <p:spPr>
          <a:xfrm>
            <a:off x="3102267" y="3214672"/>
            <a:ext cx="5474291" cy="1569660"/>
          </a:xfrm>
          <a:prstGeom prst="rect">
            <a:avLst/>
          </a:prstGeom>
          <a:noFill/>
        </p:spPr>
        <p:txBody>
          <a:bodyPr wrap="square" rtlCol="0">
            <a:spAutoFit/>
          </a:bodyPr>
          <a:lstStyle/>
          <a:p>
            <a:r>
              <a:rPr lang="en-IE" sz="2400" dirty="0"/>
              <a:t>‘Is rud leochaileach í an bheatha, agus rud dosheachanta an bás. Caithimid a mhór a dhéanamh de gach lá.’  Thomas S. Monson</a:t>
            </a:r>
          </a:p>
          <a:p>
            <a:endParaRPr lang="en-US" sz="2400" dirty="0"/>
          </a:p>
        </p:txBody>
      </p:sp>
    </p:spTree>
    <p:extLst>
      <p:ext uri="{BB962C8B-B14F-4D97-AF65-F5344CB8AC3E}">
        <p14:creationId xmlns:p14="http://schemas.microsoft.com/office/powerpoint/2010/main" val="66160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6ED36-6EF5-1294-FAE1-6C1AA8C25585}"/>
              </a:ext>
            </a:extLst>
          </p:cNvPr>
          <p:cNvSpPr>
            <a:spLocks noGrp="1"/>
          </p:cNvSpPr>
          <p:nvPr>
            <p:ph type="title"/>
          </p:nvPr>
        </p:nvSpPr>
        <p:spPr/>
        <p:txBody>
          <a:bodyPr>
            <a:normAutofit/>
          </a:bodyPr>
          <a:lstStyle/>
          <a:p>
            <a:r>
              <a:rPr lang="en-IE" sz="6000" dirty="0"/>
              <a:t>Cén cruth atá air?</a:t>
            </a:r>
          </a:p>
        </p:txBody>
      </p:sp>
      <p:pic>
        <p:nvPicPr>
          <p:cNvPr id="4" name="Online Media 3" title="When Breath Becomes Air by Paul Kalanithi Trailer">
            <a:hlinkClick r:id="" action="ppaction://media"/>
            <a:extLst>
              <a:ext uri="{FF2B5EF4-FFF2-40B4-BE49-F238E27FC236}">
                <a16:creationId xmlns:a16="http://schemas.microsoft.com/office/drawing/2014/main" id="{C2A8B60F-A273-7037-BC6D-A211C81B3DC2}"/>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36693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33" name="Rectangle 9222">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D3350">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ECD48D-B9F0-5738-EA28-E5A4F9981B0F}"/>
              </a:ext>
            </a:extLst>
          </p:cNvPr>
          <p:cNvSpPr>
            <a:spLocks noGrp="1"/>
          </p:cNvSpPr>
          <p:nvPr>
            <p:ph type="title"/>
          </p:nvPr>
        </p:nvSpPr>
        <p:spPr>
          <a:xfrm>
            <a:off x="524256" y="4767072"/>
            <a:ext cx="6594189" cy="1625210"/>
          </a:xfrm>
        </p:spPr>
        <p:txBody>
          <a:bodyPr>
            <a:normAutofit/>
          </a:bodyPr>
          <a:lstStyle/>
          <a:p>
            <a:pPr algn="r"/>
            <a:r>
              <a:rPr lang="en-IE" sz="6000" dirty="0">
                <a:solidFill>
                  <a:srgbClr val="FFFFFF"/>
                </a:solidFill>
              </a:rPr>
              <a:t>Pléigh i </a:t>
            </a:r>
            <a:r>
              <a:rPr lang="en-IE" sz="6000" dirty="0" err="1">
                <a:solidFill>
                  <a:srgbClr val="FFFFFF"/>
                </a:solidFill>
              </a:rPr>
              <a:t>bPéirí</a:t>
            </a:r>
            <a:endParaRPr lang="en-IE" sz="6000" dirty="0">
              <a:solidFill>
                <a:srgbClr val="FFFFFF"/>
              </a:solidFill>
            </a:endParaRPr>
          </a:p>
        </p:txBody>
      </p:sp>
      <p:pic>
        <p:nvPicPr>
          <p:cNvPr id="9218" name="Picture 2" descr="Book Review : When Breath Becomes Air by Paul Kalanithi – Seetha Scribbles">
            <a:extLst>
              <a:ext uri="{FF2B5EF4-FFF2-40B4-BE49-F238E27FC236}">
                <a16:creationId xmlns:a16="http://schemas.microsoft.com/office/drawing/2014/main" id="{CE1F216F-98C8-4817-CAC4-2C2D8AC56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 r="1" b="1"/>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9234" name="Rectangle 9224">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C2227D-4DAA-0AF2-59F3-0C9F50EDED8A}"/>
              </a:ext>
            </a:extLst>
          </p:cNvPr>
          <p:cNvSpPr>
            <a:spLocks noGrp="1"/>
          </p:cNvSpPr>
          <p:nvPr>
            <p:ph idx="1"/>
          </p:nvPr>
        </p:nvSpPr>
        <p:spPr>
          <a:xfrm>
            <a:off x="8021006" y="321732"/>
            <a:ext cx="3710924" cy="4852362"/>
          </a:xfrm>
        </p:spPr>
        <p:txBody>
          <a:bodyPr anchor="ctr">
            <a:normAutofit/>
          </a:bodyPr>
          <a:lstStyle/>
          <a:p>
            <a:pPr>
              <a:lnSpc>
                <a:spcPct val="107000"/>
              </a:lnSpc>
              <a:spcAft>
                <a:spcPts val="800"/>
              </a:spcAft>
              <a:tabLst>
                <a:tab pos="457200" algn="l"/>
              </a:tabLst>
            </a:pPr>
            <a:r>
              <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iad na daoine atá ar tí bháis a mhúineann luach na beatha dúinn.’</a:t>
            </a:r>
          </a:p>
          <a:p>
            <a:pPr marL="342900" lvl="0" indent="-342900">
              <a:lnSpc>
                <a:spcPct val="107000"/>
              </a:lnSpc>
              <a:spcAft>
                <a:spcPts val="800"/>
              </a:spcAft>
              <a:buFont typeface="Arial" panose="020B0604020202020204" pitchFamily="34" charset="0"/>
              <a:buChar char="•"/>
              <a:tabLst>
                <a:tab pos="457200" algn="l"/>
              </a:tabLst>
            </a:pPr>
            <a:r>
              <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‘Cuireann caint faoin éag as dúinn. Níl aon slí maireachtála eile ann áfach.’</a:t>
            </a:r>
          </a:p>
        </p:txBody>
      </p:sp>
    </p:spTree>
    <p:extLst>
      <p:ext uri="{BB962C8B-B14F-4D97-AF65-F5344CB8AC3E}">
        <p14:creationId xmlns:p14="http://schemas.microsoft.com/office/powerpoint/2010/main" val="1403500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3C54F4CE-85F0-46ED-80DA-9518C9251A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Freeform: Shape 2063">
            <a:extLst>
              <a:ext uri="{FF2B5EF4-FFF2-40B4-BE49-F238E27FC236}">
                <a16:creationId xmlns:a16="http://schemas.microsoft.com/office/drawing/2014/main" id="{DADD1FCA-8ACB-4958-81DD-4CDD6D3E1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DC9858F-A0C2-BCC4-76FC-9A3FBFECB112}"/>
              </a:ext>
            </a:extLst>
          </p:cNvPr>
          <p:cNvSpPr>
            <a:spLocks noGrp="1"/>
          </p:cNvSpPr>
          <p:nvPr>
            <p:ph type="title"/>
          </p:nvPr>
        </p:nvSpPr>
        <p:spPr>
          <a:xfrm>
            <a:off x="604157" y="2908345"/>
            <a:ext cx="4196443" cy="2795160"/>
          </a:xfrm>
        </p:spPr>
        <p:txBody>
          <a:bodyPr vert="horz" lIns="91440" tIns="45720" rIns="91440" bIns="45720" rtlCol="0" anchor="b">
            <a:noAutofit/>
          </a:bodyPr>
          <a:lstStyle/>
          <a:p>
            <a:pPr marL="228600">
              <a:lnSpc>
                <a:spcPct val="107000"/>
              </a:lnSpc>
              <a:spcAft>
                <a:spcPts val="800"/>
              </a:spcAft>
            </a:pPr>
            <a:r>
              <a:rPr lang="en-IE" sz="3600" dirty="0">
                <a:effectLst/>
                <a:latin typeface="Calibri" panose="020F0502020204030204" pitchFamily="34" charset="0"/>
                <a:ea typeface="Calibri" panose="020F0502020204030204" pitchFamily="34" charset="0"/>
                <a:cs typeface="Times New Roman" panose="02020603050405020304" pitchFamily="18" charset="0"/>
              </a:rPr>
              <a:t>Sula bhfaighidh mé bás: Ba mhaith liom an taithí seo a bheith agam, nó na gaiscí seo a bheith curtha i gcrích agam</a:t>
            </a:r>
          </a:p>
        </p:txBody>
      </p:sp>
      <p:pic>
        <p:nvPicPr>
          <p:cNvPr id="2052" name="Picture 4" descr="My Ultimate Life Bucket List - Travel, Finance &amp; Lifestyle - I'm Just A  Girl | Bucket list life, Bucket list, Travel bucket list">
            <a:extLst>
              <a:ext uri="{FF2B5EF4-FFF2-40B4-BE49-F238E27FC236}">
                <a16:creationId xmlns:a16="http://schemas.microsoft.com/office/drawing/2014/main" id="{5E700CFD-64D8-0F5E-66B4-10AE2396F94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991086" y="1676018"/>
            <a:ext cx="4011913" cy="56705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FB01D55-8F2C-458B-BEB4-B5CF8AE66FBC}"/>
              </a:ext>
            </a:extLst>
          </p:cNvPr>
          <p:cNvSpPr/>
          <p:nvPr/>
        </p:nvSpPr>
        <p:spPr>
          <a:xfrm>
            <a:off x="6744119" y="1396537"/>
            <a:ext cx="4685881" cy="59500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7" name="Picture 6">
            <a:extLst>
              <a:ext uri="{FF2B5EF4-FFF2-40B4-BE49-F238E27FC236}">
                <a16:creationId xmlns:a16="http://schemas.microsoft.com/office/drawing/2014/main" id="{6346DD24-A070-408A-B99D-24377AE66394}"/>
              </a:ext>
            </a:extLst>
          </p:cNvPr>
          <p:cNvPicPr>
            <a:picLocks noChangeAspect="1"/>
          </p:cNvPicPr>
          <p:nvPr/>
        </p:nvPicPr>
        <p:blipFill rotWithShape="1">
          <a:blip r:embed="rId4"/>
          <a:srcRect l="17905" t="32351" r="42465" b="28513"/>
          <a:stretch/>
        </p:blipFill>
        <p:spPr bwMode="auto">
          <a:xfrm>
            <a:off x="6774974" y="1986743"/>
            <a:ext cx="4655026" cy="487125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62576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DF52EA-F11A-4353-BAD9-0E2B38561323}"/>
              </a:ext>
            </a:extLst>
          </p:cNvPr>
          <p:cNvSpPr>
            <a:spLocks noGrp="1"/>
          </p:cNvSpPr>
          <p:nvPr>
            <p:ph type="title"/>
          </p:nvPr>
        </p:nvSpPr>
        <p:spPr>
          <a:xfrm>
            <a:off x="1150224" y="593123"/>
            <a:ext cx="5801917" cy="1284559"/>
          </a:xfrm>
        </p:spPr>
        <p:txBody>
          <a:bodyPr anchor="b">
            <a:normAutofit/>
          </a:bodyPr>
          <a:lstStyle/>
          <a:p>
            <a:r>
              <a:rPr lang="en-US" sz="6000" dirty="0"/>
              <a:t>Plé</a:t>
            </a:r>
            <a:endParaRPr lang="en-IE" sz="6000" dirty="0"/>
          </a:p>
        </p:txBody>
      </p:sp>
      <p:pic>
        <p:nvPicPr>
          <p:cNvPr id="7" name="Graphic 6" descr="Users">
            <a:extLst>
              <a:ext uri="{FF2B5EF4-FFF2-40B4-BE49-F238E27FC236}">
                <a16:creationId xmlns:a16="http://schemas.microsoft.com/office/drawing/2014/main" id="{6431F7C0-8278-4C7D-8527-2A5F43D981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36948" y="2694018"/>
            <a:ext cx="1198532" cy="1198532"/>
          </a:xfrm>
          <a:prstGeom prst="rect">
            <a:avLst/>
          </a:prstGeom>
        </p:spPr>
      </p:pic>
      <p:sp>
        <p:nvSpPr>
          <p:cNvPr id="3" name="Content Placeholder 2">
            <a:extLst>
              <a:ext uri="{FF2B5EF4-FFF2-40B4-BE49-F238E27FC236}">
                <a16:creationId xmlns:a16="http://schemas.microsoft.com/office/drawing/2014/main" id="{5A70559D-26FE-4251-B1B0-E966BD36E372}"/>
              </a:ext>
            </a:extLst>
          </p:cNvPr>
          <p:cNvSpPr>
            <a:spLocks noGrp="1"/>
          </p:cNvSpPr>
          <p:nvPr>
            <p:ph idx="1"/>
          </p:nvPr>
        </p:nvSpPr>
        <p:spPr>
          <a:xfrm>
            <a:off x="2187364" y="2100896"/>
            <a:ext cx="8720122" cy="4163982"/>
          </a:xfrm>
        </p:spPr>
        <p:txBody>
          <a:bodyPr>
            <a:normAutofit/>
          </a:bodyPr>
          <a:lstStyle/>
          <a:p>
            <a:pPr>
              <a:lnSpc>
                <a:spcPct val="107000"/>
              </a:lnSpc>
              <a:spcAft>
                <a:spcPts val="800"/>
              </a:spcAft>
            </a:pPr>
            <a:r>
              <a:rPr lang="en-IE" sz="2000" dirty="0">
                <a:effectLst/>
                <a:latin typeface="Calibri" panose="020F0502020204030204" pitchFamily="34" charset="0"/>
                <a:ea typeface="Calibri" panose="020F0502020204030204" pitchFamily="34" charset="0"/>
                <a:cs typeface="Times New Roman" panose="02020603050405020304" pitchFamily="18" charset="0"/>
              </a:rPr>
              <a:t>Pléigh an t-ábhar seo lena chéile mar rang, agus cuir in ord iad de réir na tábhachta a bhaineann le hiad a chur i gcrích i do shaol féin. Tabhair fáthanna le do rogha:</a:t>
            </a:r>
          </a:p>
          <a:p>
            <a:pPr marL="742950" lvl="1" indent="-285750">
              <a:lnSpc>
                <a:spcPct val="107000"/>
              </a:lnSpc>
              <a:spcAft>
                <a:spcPts val="800"/>
              </a:spcAft>
              <a:buFont typeface="Times New Roman" panose="02020603050405020304" pitchFamily="18" charset="0"/>
              <a:buChar char="-"/>
              <a:tabLst>
                <a:tab pos="914400" algn="l"/>
              </a:tabLst>
            </a:pPr>
            <a:r>
              <a:rPr lang="en-IE" sz="2000" dirty="0">
                <a:effectLst/>
                <a:latin typeface="Calibri" panose="020F0502020204030204" pitchFamily="34" charset="0"/>
                <a:ea typeface="Calibri" panose="020F0502020204030204" pitchFamily="34" charset="0"/>
                <a:cs typeface="Times New Roman" panose="02020603050405020304" pitchFamily="18" charset="0"/>
              </a:rPr>
              <a:t>Sláine airgeadais</a:t>
            </a:r>
          </a:p>
          <a:p>
            <a:pPr marL="742950" lvl="1" indent="-285750">
              <a:lnSpc>
                <a:spcPct val="107000"/>
              </a:lnSpc>
              <a:spcAft>
                <a:spcPts val="800"/>
              </a:spcAft>
              <a:buFont typeface="Times New Roman" panose="02020603050405020304" pitchFamily="18" charset="0"/>
              <a:buChar char="-"/>
              <a:tabLst>
                <a:tab pos="914400" algn="l"/>
              </a:tabLst>
            </a:pPr>
            <a:r>
              <a:rPr lang="en-IE" sz="2000" dirty="0">
                <a:effectLst/>
                <a:latin typeface="Calibri" panose="020F0502020204030204" pitchFamily="34" charset="0"/>
                <a:ea typeface="Calibri" panose="020F0502020204030204" pitchFamily="34" charset="0"/>
                <a:cs typeface="Times New Roman" panose="02020603050405020304" pitchFamily="18" charset="0"/>
              </a:rPr>
              <a:t>Sonas teaghlaigh</a:t>
            </a:r>
          </a:p>
          <a:p>
            <a:pPr marL="742950" lvl="1" indent="-285750">
              <a:lnSpc>
                <a:spcPct val="107000"/>
              </a:lnSpc>
              <a:spcAft>
                <a:spcPts val="800"/>
              </a:spcAft>
              <a:buFont typeface="Times New Roman" panose="02020603050405020304" pitchFamily="18" charset="0"/>
              <a:buChar char="-"/>
              <a:tabLst>
                <a:tab pos="914400" algn="l"/>
              </a:tabLst>
            </a:pPr>
            <a:r>
              <a:rPr lang="en-IE" sz="2000" dirty="0">
                <a:effectLst/>
                <a:latin typeface="Calibri" panose="020F0502020204030204" pitchFamily="34" charset="0"/>
                <a:ea typeface="Calibri" panose="020F0502020204030204" pitchFamily="34" charset="0"/>
                <a:cs typeface="Times New Roman" panose="02020603050405020304" pitchFamily="18" charset="0"/>
              </a:rPr>
              <a:t>Soláthair a chur leis an bpobal</a:t>
            </a:r>
          </a:p>
          <a:p>
            <a:pPr marL="742950" lvl="1" indent="-285750">
              <a:lnSpc>
                <a:spcPct val="107000"/>
              </a:lnSpc>
              <a:spcAft>
                <a:spcPts val="800"/>
              </a:spcAft>
              <a:buFont typeface="Times New Roman" panose="02020603050405020304" pitchFamily="18" charset="0"/>
              <a:buChar char="-"/>
              <a:tabLst>
                <a:tab pos="914400" algn="l"/>
              </a:tabLst>
            </a:pPr>
            <a:r>
              <a:rPr lang="en-IE" sz="2000" dirty="0">
                <a:effectLst/>
                <a:latin typeface="Calibri" panose="020F0502020204030204" pitchFamily="34" charset="0"/>
                <a:ea typeface="Calibri" panose="020F0502020204030204" pitchFamily="34" charset="0"/>
                <a:cs typeface="Times New Roman" panose="02020603050405020304" pitchFamily="18" charset="0"/>
              </a:rPr>
              <a:t>D’oidhreacht a fhágáil</a:t>
            </a:r>
          </a:p>
          <a:p>
            <a:pPr algn="ctr">
              <a:spcAft>
                <a:spcPts val="800"/>
              </a:spcAft>
              <a:buFontTx/>
              <a:buChar char="-"/>
            </a:pP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2000" dirty="0"/>
          </a:p>
        </p:txBody>
      </p:sp>
      <p:pic>
        <p:nvPicPr>
          <p:cNvPr id="9" name="Graphic 8" descr="Users">
            <a:extLst>
              <a:ext uri="{FF2B5EF4-FFF2-40B4-BE49-F238E27FC236}">
                <a16:creationId xmlns:a16="http://schemas.microsoft.com/office/drawing/2014/main" id="{B7385505-C9D1-4D8C-8158-51CF3D73BCE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3550344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5E8D2E83-FB3A-40E7-A9E5-7AB389D612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t>Obair Shínithe 1</a:t>
            </a:r>
            <a:endParaRPr lang="en-IE" sz="6000" dirty="0"/>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18063" y="4970525"/>
            <a:ext cx="9565028" cy="1135636"/>
          </a:xfrm>
        </p:spPr>
        <p:txBody>
          <a:bodyPr>
            <a:normAutofit/>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Léamar níos luaithe,  gur chuid den traidisiún Críostaí é, nach mbíonn leisce orainn an bás a phlé. Cén fáth, an dóigh leat, go bhfuil sé sin fíor?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275528519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08687-1A8F-AB06-BCE0-E1B5F89833DD}"/>
              </a:ext>
            </a:extLst>
          </p:cNvPr>
          <p:cNvSpPr>
            <a:spLocks noGrp="1"/>
          </p:cNvSpPr>
          <p:nvPr>
            <p:ph type="title"/>
          </p:nvPr>
        </p:nvSpPr>
        <p:spPr/>
        <p:txBody>
          <a:bodyPr>
            <a:normAutofit/>
          </a:bodyPr>
          <a:lstStyle/>
          <a:p>
            <a:r>
              <a:rPr lang="en-IE" sz="6000" dirty="0"/>
              <a:t>Dónal Walsh – livelife.org</a:t>
            </a:r>
          </a:p>
        </p:txBody>
      </p:sp>
      <p:pic>
        <p:nvPicPr>
          <p:cNvPr id="4" name="Online Media 3" title="Donal Walsh Funeral | RTÉ Six One News">
            <a:hlinkClick r:id="" action="ppaction://media"/>
            <a:extLst>
              <a:ext uri="{FF2B5EF4-FFF2-40B4-BE49-F238E27FC236}">
                <a16:creationId xmlns:a16="http://schemas.microsoft.com/office/drawing/2014/main" id="{1AF3CD9F-8134-33E4-B64C-656F8FF1B211}"/>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89892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E855-E465-C484-9284-7B54700FBC37}"/>
              </a:ext>
            </a:extLst>
          </p:cNvPr>
          <p:cNvSpPr>
            <a:spLocks noGrp="1"/>
          </p:cNvSpPr>
          <p:nvPr>
            <p:ph type="title"/>
          </p:nvPr>
        </p:nvSpPr>
        <p:spPr/>
        <p:txBody>
          <a:bodyPr>
            <a:normAutofit/>
          </a:bodyPr>
          <a:lstStyle/>
          <a:p>
            <a:pPr>
              <a:lnSpc>
                <a:spcPct val="107000"/>
              </a:lnSpc>
              <a:spcAft>
                <a:spcPts val="800"/>
              </a:spcAft>
            </a:pPr>
            <a:r>
              <a:rPr lang="en-IE" dirty="0">
                <a:effectLst/>
                <a:latin typeface="Calibri" panose="020F0502020204030204" pitchFamily="34" charset="0"/>
                <a:ea typeface="Calibri" panose="020F0502020204030204" pitchFamily="34" charset="0"/>
                <a:cs typeface="Times New Roman" panose="02020603050405020304" pitchFamily="18" charset="0"/>
              </a:rPr>
              <a:t>Freagair na Ceisteanna seo sa Rang:</a:t>
            </a:r>
          </a:p>
        </p:txBody>
      </p:sp>
      <p:sp>
        <p:nvSpPr>
          <p:cNvPr id="3" name="Content Placeholder 2">
            <a:extLst>
              <a:ext uri="{FF2B5EF4-FFF2-40B4-BE49-F238E27FC236}">
                <a16:creationId xmlns:a16="http://schemas.microsoft.com/office/drawing/2014/main" id="{46EDB4DE-4C9D-FCC0-D31C-986A5F3CB459}"/>
              </a:ext>
            </a:extLst>
          </p:cNvPr>
          <p:cNvSpPr>
            <a:spLocks noGrp="1"/>
          </p:cNvSpPr>
          <p:nvPr>
            <p:ph idx="1"/>
          </p:nvPr>
        </p:nvSpPr>
        <p:spPr>
          <a:xfrm>
            <a:off x="838200" y="1306286"/>
            <a:ext cx="10515600" cy="4870677"/>
          </a:xfrm>
        </p:spPr>
        <p:txBody>
          <a:bodyPr>
            <a:normAutofit/>
          </a:bodyPr>
          <a:lstStyle/>
          <a:p>
            <a:endParaRPr lang="en-IE" dirty="0"/>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Cad iad na siombailí a rinne cur síos ar a bheatha?</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Cad iad na siombailí a bhí ar an gcónra? Cén bhrí Chríostaí a bhaineann leo?</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Cén lucht spóirt a aithníonn sibh anseo? Cén fáth gur cuireadh as dóibh/gur tháinig tocht orthu a bheith páirteach sa tsochraid?</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Chreid Dónal i nDia agus chleacht sé an creideamh sin. Cén tionchar a bhí ag an gcreideamh ar a shlí mhaireachtála? </a:t>
            </a:r>
          </a:p>
        </p:txBody>
      </p:sp>
    </p:spTree>
    <p:extLst>
      <p:ext uri="{BB962C8B-B14F-4D97-AF65-F5344CB8AC3E}">
        <p14:creationId xmlns:p14="http://schemas.microsoft.com/office/powerpoint/2010/main" val="3070769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B60506-03A5-7C56-2119-C8214502F4AB}"/>
              </a:ext>
            </a:extLst>
          </p:cNvPr>
          <p:cNvSpPr>
            <a:spLocks noGrp="1"/>
          </p:cNvSpPr>
          <p:nvPr>
            <p:ph idx="1"/>
          </p:nvPr>
        </p:nvSpPr>
        <p:spPr>
          <a:xfrm>
            <a:off x="762000" y="940075"/>
            <a:ext cx="5314543" cy="3375920"/>
          </a:xfrm>
        </p:spPr>
        <p:txBody>
          <a:bodyPr anchor="t">
            <a:normAutofit/>
          </a:bodyPr>
          <a:lstStyle/>
          <a:p>
            <a:pPr marL="0" indent="0">
              <a:buNone/>
            </a:pPr>
            <a:endParaRPr lang="en-IE" sz="1800" dirty="0"/>
          </a:p>
          <a:p>
            <a:pPr marL="0" indent="0">
              <a:buNone/>
            </a:pPr>
            <a:endParaRPr lang="en-IE" sz="1800" dirty="0"/>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Pléigh i bpéirí an ráiteas seo faoi shaol Dónal Walsh:</a:t>
            </a:r>
          </a:p>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‘Ba mhaith le Dónal Walsh go mbeadh a bhás mar spreagadh do dhaoine a mhór a dhéanamh den saol.’</a:t>
            </a:r>
          </a:p>
        </p:txBody>
      </p:sp>
      <p:sp>
        <p:nvSpPr>
          <p:cNvPr id="3108" name="Freeform: Shape 3094">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Clare People 2014 - Images | The Clare People">
            <a:extLst>
              <a:ext uri="{FF2B5EF4-FFF2-40B4-BE49-F238E27FC236}">
                <a16:creationId xmlns:a16="http://schemas.microsoft.com/office/drawing/2014/main" id="{EE095DAF-826A-5752-1362-1E9CFD02FD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0" r="529" b="1"/>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47697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25BDDB-E81C-F1F5-5864-0D7F0F7DDB25}"/>
              </a:ext>
            </a:extLst>
          </p:cNvPr>
          <p:cNvSpPr>
            <a:spLocks noGrp="1"/>
          </p:cNvSpPr>
          <p:nvPr>
            <p:ph type="title"/>
          </p:nvPr>
        </p:nvSpPr>
        <p:spPr>
          <a:xfrm>
            <a:off x="572493" y="238539"/>
            <a:ext cx="11018520" cy="1434415"/>
          </a:xfrm>
        </p:spPr>
        <p:txBody>
          <a:bodyPr anchor="b">
            <a:normAutofit/>
          </a:bodyPr>
          <a:lstStyle/>
          <a:p>
            <a:r>
              <a:rPr lang="en-IE" sz="4000" dirty="0">
                <a:effectLst/>
                <a:latin typeface="Calibri" panose="020F0502020204030204" pitchFamily="34" charset="0"/>
                <a:ea typeface="Calibri" panose="020F0502020204030204" pitchFamily="34" charset="0"/>
                <a:cs typeface="Times New Roman" panose="02020603050405020304" pitchFamily="18" charset="0"/>
              </a:rPr>
              <a:t>Baineann luach leis an mbeatha…</a:t>
            </a:r>
            <a:endParaRPr lang="en-IE" sz="4000" dirty="0"/>
          </a:p>
        </p:txBody>
      </p:sp>
      <p:sp>
        <p:nvSpPr>
          <p:cNvPr id="410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CCA933-E50C-8366-A160-A68641EE2646}"/>
              </a:ext>
            </a:extLst>
          </p:cNvPr>
          <p:cNvSpPr>
            <a:spLocks noGrp="1"/>
          </p:cNvSpPr>
          <p:nvPr>
            <p:ph idx="1"/>
          </p:nvPr>
        </p:nvSpPr>
        <p:spPr>
          <a:xfrm>
            <a:off x="572493" y="1911493"/>
            <a:ext cx="6713552" cy="4750564"/>
          </a:xfrm>
        </p:spPr>
        <p:txBody>
          <a:bodyPr anchor="t">
            <a:normAutofit/>
          </a:bodyPr>
          <a:lstStyle/>
          <a:p>
            <a:pPr marL="228600">
              <a:lnSpc>
                <a:spcPct val="107000"/>
              </a:lnSpc>
              <a:spcAft>
                <a:spcPts val="800"/>
              </a:spcAft>
            </a:pPr>
            <a:r>
              <a:rPr lang="en-IE" sz="2400" dirty="0">
                <a:effectLst/>
                <a:latin typeface="Calibri" panose="020F0502020204030204" pitchFamily="34" charset="0"/>
                <a:ea typeface="Calibri" panose="020F0502020204030204" pitchFamily="34" charset="0"/>
                <a:cs typeface="Times New Roman" panose="02020603050405020304" pitchFamily="18" charset="0"/>
              </a:rPr>
              <a:t>Ag obair i bpéirí, bain úsáid as an mBíobla le 4 chinn de na sleachta seo faoi luach an bheatha dhaonna a aimsiú. Roinn an tuiscint a bhaineann sibh astu leis an rang.</a:t>
            </a:r>
          </a:p>
          <a:p>
            <a:pPr lvl="1">
              <a:lnSpc>
                <a:spcPct val="150000"/>
              </a:lnSpc>
            </a:pPr>
            <a:r>
              <a:rPr lang="en-IE" dirty="0" err="1"/>
              <a:t>Geineasas</a:t>
            </a:r>
            <a:r>
              <a:rPr lang="en-IE" dirty="0"/>
              <a:t> 1:27</a:t>
            </a:r>
          </a:p>
          <a:p>
            <a:pPr lvl="1">
              <a:lnSpc>
                <a:spcPct val="150000"/>
              </a:lnSpc>
            </a:pPr>
            <a:r>
              <a:rPr lang="en-IE" dirty="0"/>
              <a:t>Salm 8:5</a:t>
            </a:r>
          </a:p>
          <a:p>
            <a:pPr lvl="1">
              <a:lnSpc>
                <a:spcPct val="150000"/>
              </a:lnSpc>
            </a:pPr>
            <a:r>
              <a:rPr lang="en-IE" dirty="0"/>
              <a:t>Salm 139:14</a:t>
            </a:r>
          </a:p>
          <a:p>
            <a:pPr lvl="1">
              <a:lnSpc>
                <a:spcPct val="150000"/>
              </a:lnSpc>
            </a:pPr>
            <a:r>
              <a:rPr lang="en-IE" dirty="0" err="1"/>
              <a:t>Íseáia</a:t>
            </a:r>
            <a:r>
              <a:rPr lang="en-IE" dirty="0"/>
              <a:t> 43:4</a:t>
            </a:r>
          </a:p>
          <a:p>
            <a:pPr marL="0" indent="0">
              <a:buNone/>
            </a:pPr>
            <a:endParaRPr lang="en-IE" sz="2200" dirty="0"/>
          </a:p>
          <a:p>
            <a:pPr marL="514350" indent="-514350">
              <a:buAutoNum type="arabicPeriod"/>
            </a:pPr>
            <a:endParaRPr lang="en-IE" sz="2200" dirty="0"/>
          </a:p>
          <a:p>
            <a:pPr marL="514350" indent="-514350">
              <a:buAutoNum type="arabicPeriod"/>
            </a:pPr>
            <a:endParaRPr lang="en-IE" sz="2200" dirty="0"/>
          </a:p>
        </p:txBody>
      </p:sp>
      <p:pic>
        <p:nvPicPr>
          <p:cNvPr id="4098" name="Picture 2" descr="Why Memorize Scripture? | Desiring God">
            <a:extLst>
              <a:ext uri="{FF2B5EF4-FFF2-40B4-BE49-F238E27FC236}">
                <a16:creationId xmlns:a16="http://schemas.microsoft.com/office/drawing/2014/main" id="{8826EE25-4771-6516-63C2-8AE5666794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69" r="25446"/>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6972" y="3591854"/>
            <a:ext cx="3314700" cy="2443426"/>
          </a:xfrm>
          <a:prstGeom prst="rect">
            <a:avLst/>
          </a:prstGeom>
          <a:noFill/>
        </p:spPr>
        <p:txBody>
          <a:bodyPr wrap="square" rtlCol="0">
            <a:spAutoFit/>
          </a:bodyPr>
          <a:lstStyle/>
          <a:p>
            <a:pPr marL="800100" lvl="1" indent="-342900">
              <a:lnSpc>
                <a:spcPct val="150000"/>
              </a:lnSpc>
              <a:spcAft>
                <a:spcPts val="500"/>
              </a:spcAft>
              <a:buFont typeface="Arial" charset="0"/>
              <a:buChar char="•"/>
            </a:pPr>
            <a:r>
              <a:rPr lang="en-IE" sz="2400" dirty="0"/>
              <a:t>Matha 10:29-31</a:t>
            </a:r>
          </a:p>
          <a:p>
            <a:pPr marL="800100" lvl="1" indent="-342900">
              <a:lnSpc>
                <a:spcPct val="150000"/>
              </a:lnSpc>
              <a:spcAft>
                <a:spcPts val="500"/>
              </a:spcAft>
              <a:buFont typeface="Arial" charset="0"/>
              <a:buChar char="•"/>
            </a:pPr>
            <a:r>
              <a:rPr lang="en-IE" sz="2400" dirty="0"/>
              <a:t>Matha 6:26</a:t>
            </a:r>
          </a:p>
          <a:p>
            <a:pPr marL="800100" lvl="1" indent="-342900">
              <a:lnSpc>
                <a:spcPct val="150000"/>
              </a:lnSpc>
              <a:spcAft>
                <a:spcPts val="500"/>
              </a:spcAft>
              <a:buFont typeface="Arial" charset="0"/>
              <a:buChar char="•"/>
            </a:pPr>
            <a:r>
              <a:rPr lang="en-IE" sz="2400" dirty="0" err="1"/>
              <a:t>Eifisigh</a:t>
            </a:r>
            <a:r>
              <a:rPr lang="en-IE" sz="2400" dirty="0"/>
              <a:t> 2:10</a:t>
            </a:r>
          </a:p>
          <a:p>
            <a:pPr marL="800100" lvl="1" indent="-342900">
              <a:lnSpc>
                <a:spcPct val="150000"/>
              </a:lnSpc>
              <a:spcAft>
                <a:spcPts val="500"/>
              </a:spcAft>
              <a:buFont typeface="Arial" charset="0"/>
              <a:buChar char="•"/>
            </a:pPr>
            <a:r>
              <a:rPr lang="en-IE" sz="2400" dirty="0"/>
              <a:t>1 Eoin 3:1-2</a:t>
            </a:r>
          </a:p>
        </p:txBody>
      </p:sp>
    </p:spTree>
    <p:extLst>
      <p:ext uri="{BB962C8B-B14F-4D97-AF65-F5344CB8AC3E}">
        <p14:creationId xmlns:p14="http://schemas.microsoft.com/office/powerpoint/2010/main" val="1716878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40,000+ Free Reflection &amp;amp; Water Images">
            <a:extLst>
              <a:ext uri="{FF2B5EF4-FFF2-40B4-BE49-F238E27FC236}">
                <a16:creationId xmlns:a16="http://schemas.microsoft.com/office/drawing/2014/main" id="{85DE4CDB-9D74-4EEC-A086-BB2A672B0C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
          <a:stretch/>
        </p:blipFill>
        <p:spPr bwMode="auto">
          <a:xfrm>
            <a:off x="3068" y="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45D6A7C-741B-4F4C-A077-1AFE21CE7FA9}"/>
              </a:ext>
            </a:extLst>
          </p:cNvPr>
          <p:cNvSpPr>
            <a:spLocks noGrp="1"/>
          </p:cNvSpPr>
          <p:nvPr>
            <p:ph type="title"/>
          </p:nvPr>
        </p:nvSpPr>
        <p:spPr>
          <a:xfrm>
            <a:off x="618063" y="3476754"/>
            <a:ext cx="9265771" cy="622836"/>
          </a:xfrm>
        </p:spPr>
        <p:txBody>
          <a:bodyPr>
            <a:noAutofit/>
          </a:bodyPr>
          <a:lstStyle/>
          <a:p>
            <a:r>
              <a:rPr lang="en-US" sz="6000" dirty="0"/>
              <a:t>Obair Shínithe 2</a:t>
            </a:r>
            <a:endParaRPr lang="en-IE" sz="6000" dirty="0"/>
          </a:p>
        </p:txBody>
      </p:sp>
      <p:sp>
        <p:nvSpPr>
          <p:cNvPr id="3" name="Content Placeholder 2">
            <a:extLst>
              <a:ext uri="{FF2B5EF4-FFF2-40B4-BE49-F238E27FC236}">
                <a16:creationId xmlns:a16="http://schemas.microsoft.com/office/drawing/2014/main" id="{D9B276AD-3821-49D8-A75A-4B846E7E77F3}"/>
              </a:ext>
            </a:extLst>
          </p:cNvPr>
          <p:cNvSpPr>
            <a:spLocks noGrp="1"/>
          </p:cNvSpPr>
          <p:nvPr>
            <p:ph idx="1"/>
          </p:nvPr>
        </p:nvSpPr>
        <p:spPr>
          <a:xfrm>
            <a:off x="618063" y="4099590"/>
            <a:ext cx="6740095" cy="1249240"/>
          </a:xfrm>
        </p:spPr>
        <p:txBody>
          <a:bodyPr>
            <a:noAutofit/>
          </a:bodyPr>
          <a:lstStyle/>
          <a:p>
            <a:pPr marL="228600">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Scríobh litir chuig Elma, máthair </a:t>
            </a:r>
            <a:r>
              <a:rPr lang="en-IE" sz="1800" dirty="0" err="1">
                <a:effectLst/>
                <a:latin typeface="Calibri" panose="020F0502020204030204" pitchFamily="34" charset="0"/>
                <a:ea typeface="Calibri" panose="020F0502020204030204" pitchFamily="34" charset="0"/>
                <a:cs typeface="Times New Roman" panose="02020603050405020304" pitchFamily="18" charset="0"/>
              </a:rPr>
              <a:t>Dhónal</a:t>
            </a:r>
            <a:r>
              <a:rPr lang="en-IE" sz="1800" dirty="0">
                <a:effectLst/>
                <a:latin typeface="Calibri" panose="020F0502020204030204" pitchFamily="34" charset="0"/>
                <a:ea typeface="Calibri" panose="020F0502020204030204" pitchFamily="34" charset="0"/>
                <a:cs typeface="Times New Roman" panose="02020603050405020304" pitchFamily="18" charset="0"/>
              </a:rPr>
              <a:t> Walsh. Tugann sí cuairteanna ar scoileanna agus ar pharóistí le cur síos a dhéanamh ar shaol agus ar oidhreacht </a:t>
            </a:r>
            <a:r>
              <a:rPr lang="en-IE" sz="1800" dirty="0" err="1">
                <a:effectLst/>
                <a:latin typeface="Calibri" panose="020F0502020204030204" pitchFamily="34" charset="0"/>
                <a:ea typeface="Calibri" panose="020F0502020204030204" pitchFamily="34" charset="0"/>
                <a:cs typeface="Times New Roman" panose="02020603050405020304" pitchFamily="18" charset="0"/>
              </a:rPr>
              <a:t>Dhónail</a:t>
            </a:r>
            <a:r>
              <a:rPr lang="en-IE" sz="1800" dirty="0">
                <a:effectLst/>
                <a:latin typeface="Calibri" panose="020F0502020204030204" pitchFamily="34" charset="0"/>
                <a:ea typeface="Calibri" panose="020F0502020204030204" pitchFamily="34" charset="0"/>
                <a:cs typeface="Times New Roman" panose="02020603050405020304" pitchFamily="18" charset="0"/>
              </a:rPr>
              <a:t>. Déan cur síos sa litir ar an méid a d’fhoghlaim tú maidir lena mac, agus ar an spreagadh a thug a shaol duit. </a:t>
            </a:r>
          </a:p>
          <a:p>
            <a:pPr marL="0" indent="0">
              <a:buNone/>
            </a:pPr>
            <a:endParaRPr lang="en-IE" sz="2400" dirty="0"/>
          </a:p>
        </p:txBody>
      </p:sp>
      <p:sp>
        <p:nvSpPr>
          <p:cNvPr id="4" name="TextBox 3">
            <a:extLst>
              <a:ext uri="{FF2B5EF4-FFF2-40B4-BE49-F238E27FC236}">
                <a16:creationId xmlns:a16="http://schemas.microsoft.com/office/drawing/2014/main" id="{C881EE60-CD17-43A6-9E55-4A4071BE2F05}"/>
              </a:ext>
            </a:extLst>
          </p:cNvPr>
          <p:cNvSpPr txBox="1"/>
          <p:nvPr/>
        </p:nvSpPr>
        <p:spPr>
          <a:xfrm>
            <a:off x="256032" y="960120"/>
            <a:ext cx="2194560" cy="215444"/>
          </a:xfrm>
          <a:prstGeom prst="rect">
            <a:avLst/>
          </a:prstGeom>
          <a:noFill/>
        </p:spPr>
        <p:txBody>
          <a:bodyPr wrap="square" rtlCol="0">
            <a:spAutoFit/>
          </a:bodyPr>
          <a:lstStyle/>
          <a:p>
            <a:r>
              <a:rPr lang="en-IE" sz="800" dirty="0"/>
              <a:t>https://pixabay.com/images/search/reflection/</a:t>
            </a:r>
          </a:p>
        </p:txBody>
      </p:sp>
    </p:spTree>
    <p:extLst>
      <p:ext uri="{BB962C8B-B14F-4D97-AF65-F5344CB8AC3E}">
        <p14:creationId xmlns:p14="http://schemas.microsoft.com/office/powerpoint/2010/main" val="2726828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91DAF-A18E-2161-31C1-335AFC15040C}"/>
              </a:ext>
            </a:extLst>
          </p:cNvPr>
          <p:cNvSpPr>
            <a:spLocks noGrp="1"/>
          </p:cNvSpPr>
          <p:nvPr>
            <p:ph type="title"/>
          </p:nvPr>
        </p:nvSpPr>
        <p:spPr>
          <a:xfrm>
            <a:off x="762001" y="803325"/>
            <a:ext cx="5314536" cy="1325563"/>
          </a:xfrm>
        </p:spPr>
        <p:txBody>
          <a:bodyPr>
            <a:normAutofit/>
          </a:bodyPr>
          <a:lstStyle/>
          <a:p>
            <a:r>
              <a:rPr lang="en-IE" sz="6000" dirty="0"/>
              <a:t>Cuid 2</a:t>
            </a:r>
          </a:p>
        </p:txBody>
      </p:sp>
      <p:sp>
        <p:nvSpPr>
          <p:cNvPr id="6150" name="Content Placeholder 6149">
            <a:extLst>
              <a:ext uri="{FF2B5EF4-FFF2-40B4-BE49-F238E27FC236}">
                <a16:creationId xmlns:a16="http://schemas.microsoft.com/office/drawing/2014/main" id="{F38E17FA-75B2-33B7-533E-3FA9693E870B}"/>
              </a:ext>
            </a:extLst>
          </p:cNvPr>
          <p:cNvSpPr>
            <a:spLocks noGrp="1"/>
          </p:cNvSpPr>
          <p:nvPr>
            <p:ph idx="1"/>
          </p:nvPr>
        </p:nvSpPr>
        <p:spPr>
          <a:xfrm>
            <a:off x="762000" y="2279018"/>
            <a:ext cx="5314543" cy="3375920"/>
          </a:xfrm>
        </p:spPr>
        <p:txBody>
          <a:bodyPr anchor="t">
            <a:normAutofit/>
          </a:bodyPr>
          <a:lstStyle/>
          <a:p>
            <a:pPr marL="0" indent="0">
              <a:buNone/>
            </a:pPr>
            <a:endParaRPr lang="en-US" sz="1800" dirty="0"/>
          </a:p>
          <a:p>
            <a:pPr marL="228600">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Nuair a tharlaíonn an bás, conas mar a dhéanaimid brón?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153" name="Freeform: Shape 6152">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55" name="Freeform: Shape 6154">
            <a:extLst>
              <a:ext uri="{FF2B5EF4-FFF2-40B4-BE49-F238E27FC236}">
                <a16:creationId xmlns:a16="http://schemas.microsoft.com/office/drawing/2014/main" id="{52AC6D7F-F068-4E11-BB06-F601D89BB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6" name="Picture 2" descr="Taking the Sales Approach to Marketing - Part 2">
            <a:extLst>
              <a:ext uri="{FF2B5EF4-FFF2-40B4-BE49-F238E27FC236}">
                <a16:creationId xmlns:a16="http://schemas.microsoft.com/office/drawing/2014/main" id="{33E12D5D-9D2A-80CD-8536-31877ABF12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84057" y="1468392"/>
            <a:ext cx="3796790" cy="2146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10368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AB04B-8FAD-5833-E545-22790A91C279}"/>
              </a:ext>
            </a:extLst>
          </p:cNvPr>
          <p:cNvSpPr>
            <a:spLocks noGrp="1"/>
          </p:cNvSpPr>
          <p:nvPr>
            <p:ph type="title"/>
          </p:nvPr>
        </p:nvSpPr>
        <p:spPr>
          <a:xfrm>
            <a:off x="6289158" y="803325"/>
            <a:ext cx="5259707" cy="1325563"/>
          </a:xfrm>
        </p:spPr>
        <p:txBody>
          <a:bodyPr>
            <a:normAutofit fontScale="90000"/>
          </a:bodyPr>
          <a:lstStyle/>
          <a:p>
            <a:r>
              <a:rPr lang="en-IE" sz="6000" dirty="0"/>
              <a:t>An </a:t>
            </a:r>
            <a:r>
              <a:rPr lang="en-IE" sz="6000" dirty="0" err="1"/>
              <a:t>tSochraid</a:t>
            </a:r>
            <a:r>
              <a:rPr lang="en-IE" sz="6000" dirty="0"/>
              <a:t/>
            </a:r>
            <a:br>
              <a:rPr lang="en-IE" sz="6000" dirty="0"/>
            </a:br>
            <a:endParaRPr lang="en-IE" sz="6000" dirty="0"/>
          </a:p>
        </p:txBody>
      </p:sp>
      <p:sp>
        <p:nvSpPr>
          <p:cNvPr id="7177" name="Freeform: Shape 7176">
            <a:extLst>
              <a:ext uri="{FF2B5EF4-FFF2-40B4-BE49-F238E27FC236}">
                <a16:creationId xmlns:a16="http://schemas.microsoft.com/office/drawing/2014/main" id="{357DD0D3-F869-46D0-944C-6EC60E19E3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170" name="Picture 2" descr="Ideas for Planning a Funeral for a Loved One">
            <a:extLst>
              <a:ext uri="{FF2B5EF4-FFF2-40B4-BE49-F238E27FC236}">
                <a16:creationId xmlns:a16="http://schemas.microsoft.com/office/drawing/2014/main" id="{F64AF480-B81F-DE09-D25F-63FCC855AA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689" r="-1" b="-1"/>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sp>
        <p:nvSpPr>
          <p:cNvPr id="7174" name="Content Placeholder 7173">
            <a:extLst>
              <a:ext uri="{FF2B5EF4-FFF2-40B4-BE49-F238E27FC236}">
                <a16:creationId xmlns:a16="http://schemas.microsoft.com/office/drawing/2014/main" id="{53AACD04-1EEF-B1C3-0168-5DC5688B73B4}"/>
              </a:ext>
            </a:extLst>
          </p:cNvPr>
          <p:cNvSpPr>
            <a:spLocks noGrp="1"/>
          </p:cNvSpPr>
          <p:nvPr>
            <p:ph idx="1"/>
          </p:nvPr>
        </p:nvSpPr>
        <p:spPr>
          <a:xfrm>
            <a:off x="6289158" y="1600200"/>
            <a:ext cx="5902842" cy="4702629"/>
          </a:xfrm>
        </p:spPr>
        <p:txBody>
          <a:bodyPr anchor="t">
            <a:normAutofit/>
          </a:bodyPr>
          <a:lstStyle/>
          <a:p>
            <a:pPr marL="228600">
              <a:lnSpc>
                <a:spcPct val="107000"/>
              </a:lnSpc>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Chonaiceamar gearrthóg faoi shochraid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Dhónal</a:t>
            </a:r>
            <a:r>
              <a:rPr lang="en-US" sz="2000" dirty="0">
                <a:effectLst/>
                <a:latin typeface="Calibri" panose="020F0502020204030204" pitchFamily="34" charset="0"/>
                <a:ea typeface="Calibri" panose="020F0502020204030204" pitchFamily="34" charset="0"/>
                <a:cs typeface="Times New Roman" panose="02020603050405020304" pitchFamily="18" charset="0"/>
              </a:rPr>
              <a:t> Walsh. Bhí na gnáthrudaí le sonrú ann a bhaineann leis an tsochraid in Éirinn: an mhuintir faoi bhrón, an chónra á iompar, na siombailí, an sagart agus mar sin de. </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An bhfuil taithí ar bith agatsa ar dhul i sochraid?</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261802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974B6-3353-4781-B620-BC5168DAE1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8">
            <a:extLst>
              <a:ext uri="{FF2B5EF4-FFF2-40B4-BE49-F238E27FC236}">
                <a16:creationId xmlns:a16="http://schemas.microsoft.com/office/drawing/2014/main" id="{0A2C0FD4-452B-439A-A978-C37BC16F59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498574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390F4DD-1976-D3F2-EF76-FADB41657287}"/>
              </a:ext>
            </a:extLst>
          </p:cNvPr>
          <p:cNvSpPr>
            <a:spLocks noGrp="1"/>
          </p:cNvSpPr>
          <p:nvPr>
            <p:ph type="title"/>
          </p:nvPr>
        </p:nvSpPr>
        <p:spPr>
          <a:xfrm>
            <a:off x="7559812" y="2723322"/>
            <a:ext cx="3510355" cy="2236738"/>
          </a:xfrm>
        </p:spPr>
        <p:txBody>
          <a:bodyPr vert="horz" lIns="91440" tIns="45720" rIns="91440" bIns="45720" rtlCol="0" anchor="b">
            <a:normAutofit/>
          </a:bodyPr>
          <a:lstStyle/>
          <a:p>
            <a:r>
              <a:rPr lang="en-US" kern="1200" dirty="0">
                <a:solidFill>
                  <a:srgbClr val="FFFFFF"/>
                </a:solidFill>
                <a:latin typeface="+mj-lt"/>
                <a:ea typeface="+mj-ea"/>
                <a:cs typeface="+mj-cs"/>
              </a:rPr>
              <a:t>An t-éag agus na Gaeil</a:t>
            </a:r>
          </a:p>
        </p:txBody>
      </p:sp>
      <p:sp>
        <p:nvSpPr>
          <p:cNvPr id="13" name="Freeform 5">
            <a:extLst>
              <a:ext uri="{FF2B5EF4-FFF2-40B4-BE49-F238E27FC236}">
                <a16:creationId xmlns:a16="http://schemas.microsoft.com/office/drawing/2014/main" id="{16929AE4-43B6-494E-B7D6-F778AB2F22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8CEE0D70-D5EB-4589-819D-77F64EC4FD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2A701B99-D75A-4647-9635-9858D3BA73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884DEADC-5415-4FC6-93F0-89769392AF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859" y="1120020"/>
            <a:ext cx="5632862" cy="3509529"/>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My Father's Wake writer Kevin Toolis  shares the secrets of the Irish Wake">
            <a:hlinkClick r:id="" action="ppaction://media"/>
            <a:extLst>
              <a:ext uri="{FF2B5EF4-FFF2-40B4-BE49-F238E27FC236}">
                <a16:creationId xmlns:a16="http://schemas.microsoft.com/office/drawing/2014/main" id="{AC0DEF1B-394B-0D37-BD58-512C90B80C1A}"/>
              </a:ext>
            </a:extLst>
          </p:cNvPr>
          <p:cNvPicPr>
            <a:picLocks noGrp="1" noRot="1" noChangeAspect="1"/>
          </p:cNvPicPr>
          <p:nvPr>
            <p:ph idx="1"/>
            <a:videoFile r:link="rId1"/>
          </p:nvPr>
        </p:nvPicPr>
        <p:blipFill>
          <a:blip r:embed="rId4"/>
          <a:stretch>
            <a:fillRect/>
          </a:stretch>
        </p:blipFill>
        <p:spPr>
          <a:xfrm>
            <a:off x="181282" y="1384645"/>
            <a:ext cx="7103233" cy="3699705"/>
          </a:xfrm>
          <a:prstGeom prst="rect">
            <a:avLst/>
          </a:prstGeom>
        </p:spPr>
      </p:pic>
    </p:spTree>
    <p:extLst>
      <p:ext uri="{BB962C8B-B14F-4D97-AF65-F5344CB8AC3E}">
        <p14:creationId xmlns:p14="http://schemas.microsoft.com/office/powerpoint/2010/main" val="49389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13 Questions to Ask Before Developing Your Brand Identity - crowdspring Blog">
            <a:extLst>
              <a:ext uri="{FF2B5EF4-FFF2-40B4-BE49-F238E27FC236}">
                <a16:creationId xmlns:a16="http://schemas.microsoft.com/office/drawing/2014/main" id="{82D2A020-FA09-8D76-341B-739EE6B8C5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882" b="-1"/>
          <a:stretch/>
        </p:blipFill>
        <p:spPr bwMode="auto">
          <a:xfrm>
            <a:off x="-3047"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8201" name="Rectangle 8200">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264F6CE-AEEB-AC9D-6DC6-8BB91EAF6C6F}"/>
              </a:ext>
            </a:extLst>
          </p:cNvPr>
          <p:cNvSpPr>
            <a:spLocks noGrp="1"/>
          </p:cNvSpPr>
          <p:nvPr>
            <p:ph type="title"/>
          </p:nvPr>
        </p:nvSpPr>
        <p:spPr>
          <a:xfrm>
            <a:off x="7528563" y="-370291"/>
            <a:ext cx="3822189" cy="1899912"/>
          </a:xfrm>
        </p:spPr>
        <p:txBody>
          <a:bodyPr>
            <a:normAutofit/>
          </a:bodyPr>
          <a:lstStyle/>
          <a:p>
            <a:r>
              <a:rPr lang="en-IE" sz="6000" dirty="0"/>
              <a:t>Ceisteanna:</a:t>
            </a:r>
          </a:p>
        </p:txBody>
      </p:sp>
      <p:sp>
        <p:nvSpPr>
          <p:cNvPr id="3" name="Content Placeholder 2">
            <a:extLst>
              <a:ext uri="{FF2B5EF4-FFF2-40B4-BE49-F238E27FC236}">
                <a16:creationId xmlns:a16="http://schemas.microsoft.com/office/drawing/2014/main" id="{3E27F24E-45A1-4ED9-B280-B44AD85C2AC8}"/>
              </a:ext>
            </a:extLst>
          </p:cNvPr>
          <p:cNvSpPr>
            <a:spLocks noGrp="1"/>
          </p:cNvSpPr>
          <p:nvPr>
            <p:ph idx="1"/>
          </p:nvPr>
        </p:nvSpPr>
        <p:spPr>
          <a:xfrm>
            <a:off x="6558639" y="579665"/>
            <a:ext cx="5630312" cy="5870121"/>
          </a:xfrm>
        </p:spPr>
        <p:txBody>
          <a:bodyPr>
            <a:noAutofit/>
          </a:bodyPr>
          <a:lstStyle/>
          <a:p>
            <a:pPr marL="0" indent="0">
              <a:buNone/>
            </a:pPr>
            <a:endParaRPr lang="en-IE" sz="2000" dirty="0"/>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Cad iad na paidreacha a ghuitear agus athair Kevin ag fáil bháis? Cén tionchar a bhíonn ag na paidreacha seo?</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Cén ról a bhíonn ag an bpobal maidir le cabhrú leis an teaghlach glacadh le bás an duine muinteartha?  </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An aithníonn tú gnéithe áirithe den tórramh? An bhfuil rud ar bith anseo nach bhfaca tú cheana féin?</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Cén fáth go raibh tionchar mór ag an tacaíocht mhothúchánach a thug na mná ar an ócáid?</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“Tháinig na sluaite … chroitheadar lámh liom agus iad ag rá ‘Déanaimid brón leat’.” Cén fáth go gceapann Kevin go mbaineann tábhacht lena leithéid?</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Times New Roman" panose="02020603050405020304" pitchFamily="18" charset="0"/>
              </a:rPr>
              <a:t>Cén chuid de bhás agus de shochraid an athar is mó a chuaigh i bhfeidhm ort?  </a:t>
            </a:r>
          </a:p>
          <a:p>
            <a:pPr marL="0" indent="0">
              <a:buNone/>
            </a:pPr>
            <a:endParaRPr lang="en-IE" sz="2000" dirty="0"/>
          </a:p>
        </p:txBody>
      </p:sp>
    </p:spTree>
    <p:extLst>
      <p:ext uri="{BB962C8B-B14F-4D97-AF65-F5344CB8AC3E}">
        <p14:creationId xmlns:p14="http://schemas.microsoft.com/office/powerpoint/2010/main" val="203945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91584-9275-D9C4-0A64-EC5FA86EEF5C}"/>
              </a:ext>
            </a:extLst>
          </p:cNvPr>
          <p:cNvSpPr>
            <a:spLocks noGrp="1"/>
          </p:cNvSpPr>
          <p:nvPr>
            <p:ph type="title"/>
          </p:nvPr>
        </p:nvSpPr>
        <p:spPr>
          <a:xfrm>
            <a:off x="835153" y="831276"/>
            <a:ext cx="10741804" cy="843657"/>
          </a:xfrm>
        </p:spPr>
        <p:txBody>
          <a:bodyPr>
            <a:noAutofit/>
          </a:bodyPr>
          <a:lstStyle/>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r>
              <a:rPr lang="en-IE" sz="3200" dirty="0">
                <a:effectLst/>
                <a:latin typeface="Calibri" panose="020F0502020204030204" pitchFamily="34" charset="0"/>
                <a:ea typeface="Calibri" panose="020F0502020204030204" pitchFamily="34" charset="0"/>
                <a:cs typeface="Times New Roman" panose="02020603050405020304" pitchFamily="18" charset="0"/>
              </a:rPr>
              <a:t>Labhraíonn Kevin faoin iarracht a dhéanann sé, teacht thar an éag agus an chailliúint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E"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65881C4-AEBD-5588-3E4D-99F2851BC806}"/>
              </a:ext>
            </a:extLst>
          </p:cNvPr>
          <p:cNvPicPr>
            <a:picLocks noChangeAspect="1"/>
          </p:cNvPicPr>
          <p:nvPr/>
        </p:nvPicPr>
        <p:blipFill rotWithShape="1">
          <a:blip r:embed="rId3"/>
          <a:srcRect l="845" r="-2" b="-2"/>
          <a:stretch/>
        </p:blipFill>
        <p:spPr>
          <a:xfrm>
            <a:off x="835153" y="2002117"/>
            <a:ext cx="6215794" cy="4171569"/>
          </a:xfrm>
          <a:prstGeom prst="rect">
            <a:avLst/>
          </a:prstGeom>
        </p:spPr>
      </p:pic>
      <p:sp>
        <p:nvSpPr>
          <p:cNvPr id="3" name="Content Placeholder 2">
            <a:extLst>
              <a:ext uri="{FF2B5EF4-FFF2-40B4-BE49-F238E27FC236}">
                <a16:creationId xmlns:a16="http://schemas.microsoft.com/office/drawing/2014/main" id="{F31DEE61-0979-429A-4483-3C4481EE885F}"/>
              </a:ext>
            </a:extLst>
          </p:cNvPr>
          <p:cNvSpPr>
            <a:spLocks noGrp="1"/>
          </p:cNvSpPr>
          <p:nvPr>
            <p:ph idx="1"/>
          </p:nvPr>
        </p:nvSpPr>
        <p:spPr>
          <a:xfrm>
            <a:off x="7533314" y="1791948"/>
            <a:ext cx="4468186" cy="4527209"/>
          </a:xfrm>
        </p:spPr>
        <p:txBody>
          <a:bodyPr anchor="ctr">
            <a:noAutofit/>
          </a:bodyPr>
          <a:lstStyle/>
          <a:p>
            <a:pPr>
              <a:lnSpc>
                <a:spcPct val="107000"/>
              </a:lnSpc>
              <a:spcAft>
                <a:spcPts val="800"/>
              </a:spcAft>
            </a:pPr>
            <a:r>
              <a:rPr lang="en-IE" sz="2000" dirty="0">
                <a:effectLst/>
                <a:latin typeface="Calibri" panose="020F0502020204030204" pitchFamily="34" charset="0"/>
                <a:ea typeface="Calibri" panose="020F0502020204030204" pitchFamily="34" charset="0"/>
                <a:cs typeface="Kokila" panose="020B0604020202020204" pitchFamily="34" charset="0"/>
              </a:rPr>
              <a:t>I ngrúpaí beaga, pléigh an tacaíocht phraiticiúil, mothúchánach agus spioradálta a bhíonn de dhíth ar dhaoine nuair a fhaigheann duine muinteartha leo bás. Tabhair samplaí ón </a:t>
            </a:r>
            <a:r>
              <a:rPr lang="en-IE" sz="2000" dirty="0" err="1">
                <a:effectLst/>
                <a:latin typeface="Calibri" panose="020F0502020204030204" pitchFamily="34" charset="0"/>
                <a:ea typeface="Calibri" panose="020F0502020204030204" pitchFamily="34" charset="0"/>
                <a:cs typeface="Kokila" panose="020B0604020202020204" pitchFamily="34" charset="0"/>
              </a:rPr>
              <a:t>bhfíorshaol</a:t>
            </a:r>
            <a:r>
              <a:rPr lang="en-IE" sz="2000" dirty="0">
                <a:effectLst/>
                <a:latin typeface="Calibri" panose="020F0502020204030204" pitchFamily="34" charset="0"/>
                <a:ea typeface="Calibri" panose="020F0502020204030204" pitchFamily="34" charset="0"/>
                <a:cs typeface="Kokila" panose="020B0604020202020204" pitchFamily="34" charset="0"/>
              </a:rPr>
              <a:t>! Bíodh plé praiticiúil ann. Cad is féidir libhse a dhéanamh?</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en-IE" sz="2000" dirty="0">
                <a:effectLst/>
                <a:latin typeface="Calibri" panose="020F0502020204030204" pitchFamily="34" charset="0"/>
                <a:ea typeface="Calibri" panose="020F0502020204030204" pitchFamily="34" charset="0"/>
                <a:cs typeface="Kokila" panose="020B0604020202020204" pitchFamily="34" charset="0"/>
              </a:rPr>
              <a:t>Tacaíocht phraiticiúil</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en-IE" sz="2000" dirty="0">
                <a:effectLst/>
                <a:latin typeface="Calibri" panose="020F0502020204030204" pitchFamily="34" charset="0"/>
                <a:ea typeface="Calibri" panose="020F0502020204030204" pitchFamily="34" charset="0"/>
                <a:cs typeface="Kokila" panose="020B0604020202020204" pitchFamily="34" charset="0"/>
              </a:rPr>
              <a:t>Tacaíocht mhothúchánach</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en-IE" sz="2000" dirty="0">
                <a:effectLst/>
                <a:latin typeface="Calibri" panose="020F0502020204030204" pitchFamily="34" charset="0"/>
                <a:ea typeface="Calibri" panose="020F0502020204030204" pitchFamily="34" charset="0"/>
                <a:cs typeface="Kokila" panose="020B0604020202020204" pitchFamily="34" charset="0"/>
              </a:rPr>
              <a:t>Tacaíocht Spioradálta</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084549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07" name="Rectangle 25606">
            <a:extLst>
              <a:ext uri="{FF2B5EF4-FFF2-40B4-BE49-F238E27FC236}">
                <a16:creationId xmlns:a16="http://schemas.microsoft.com/office/drawing/2014/main" id="{23E547B5-89CF-4EC0-96DE-25771AED07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9" name="Rectangle 25608">
            <a:extLst>
              <a:ext uri="{FF2B5EF4-FFF2-40B4-BE49-F238E27FC236}">
                <a16:creationId xmlns:a16="http://schemas.microsoft.com/office/drawing/2014/main" id="{3F0B8CEB-8279-4E5E-A0CE-1FC9F71736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58500-6D1C-C1AE-768E-44C90E85B402}"/>
              </a:ext>
            </a:extLst>
          </p:cNvPr>
          <p:cNvSpPr>
            <a:spLocks noGrp="1"/>
          </p:cNvSpPr>
          <p:nvPr>
            <p:ph type="title"/>
          </p:nvPr>
        </p:nvSpPr>
        <p:spPr>
          <a:xfrm>
            <a:off x="7206347" y="609600"/>
            <a:ext cx="4985653" cy="1330839"/>
          </a:xfrm>
        </p:spPr>
        <p:txBody>
          <a:bodyPr>
            <a:noAutofit/>
          </a:bodyPr>
          <a:lstStyle/>
          <a:p>
            <a:pPr marL="685800">
              <a:lnSpc>
                <a:spcPct val="107000"/>
              </a:lnSpc>
              <a:spcAft>
                <a:spcPts val="800"/>
              </a:spcAft>
            </a:pPr>
            <a:r>
              <a:rPr lang="en-IE" sz="6000" dirty="0">
                <a:effectLst/>
                <a:latin typeface="Calibri" panose="020F0502020204030204" pitchFamily="34" charset="0"/>
                <a:ea typeface="Calibri" panose="020F0502020204030204" pitchFamily="34" charset="0"/>
                <a:cs typeface="Kokila" panose="020B0604020202020204" pitchFamily="34" charset="0"/>
              </a:rPr>
              <a:t>Obair Roghnach:</a:t>
            </a:r>
            <a:endParaRPr lang="en-IE" sz="6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5602" name="Picture 2" descr="Wisdom for living with death and loss | TED Talks">
            <a:extLst>
              <a:ext uri="{FF2B5EF4-FFF2-40B4-BE49-F238E27FC236}">
                <a16:creationId xmlns:a16="http://schemas.microsoft.com/office/drawing/2014/main" id="{6A50CD9C-C4DF-8C92-E427-73A54046DB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633"/>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85C4989-707D-E029-B86C-8CD09F98B712}"/>
              </a:ext>
            </a:extLst>
          </p:cNvPr>
          <p:cNvSpPr>
            <a:spLocks noGrp="1"/>
          </p:cNvSpPr>
          <p:nvPr>
            <p:ph idx="1"/>
          </p:nvPr>
        </p:nvSpPr>
        <p:spPr>
          <a:xfrm>
            <a:off x="7206347" y="1723994"/>
            <a:ext cx="4681035" cy="5061857"/>
          </a:xfrm>
        </p:spPr>
        <p:txBody>
          <a:bodyPr>
            <a:noAutofit/>
          </a:bodyPr>
          <a:lstStyle/>
          <a:p>
            <a:endParaRPr lang="en-IE" sz="2400" dirty="0"/>
          </a:p>
          <a:p>
            <a:pPr marL="342900" lvl="0" indent="-342900">
              <a:lnSpc>
                <a:spcPct val="107000"/>
              </a:lnSpc>
              <a:spcAft>
                <a:spcPts val="800"/>
              </a:spcAft>
              <a:buFont typeface="Arial" panose="020B0604020202020204" pitchFamily="34" charset="0"/>
              <a:buChar char="•"/>
              <a:tabLst>
                <a:tab pos="457200" algn="l"/>
              </a:tabLst>
            </a:pPr>
            <a:r>
              <a:rPr lang="en-IE" sz="1800" dirty="0">
                <a:effectLst/>
                <a:latin typeface="Calibri" panose="020F0502020204030204" pitchFamily="34" charset="0"/>
                <a:ea typeface="Calibri" panose="020F0502020204030204" pitchFamily="34" charset="0"/>
                <a:cs typeface="Kokila" panose="020B0604020202020204" pitchFamily="34" charset="0"/>
              </a:rPr>
              <a:t>D’fhéadfadh go mbeadh sé cabhrach (ag brath ar an gcomhthéacs) dá gcuirfeadh na daltaí agallamh ar bhaill den fhoireann scoile ar cailleadh daoine muinteartha leo, agus atá ar a suaimhneas maidir lena leithéid a phlé.</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9298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FDE20-329B-B0E0-D32A-F02EDA782CE5}"/>
              </a:ext>
            </a:extLst>
          </p:cNvPr>
          <p:cNvSpPr>
            <a:spLocks noGrp="1"/>
          </p:cNvSpPr>
          <p:nvPr>
            <p:ph type="title"/>
          </p:nvPr>
        </p:nvSpPr>
        <p:spPr/>
        <p:txBody>
          <a:bodyPr>
            <a:noAutofit/>
          </a:bodyPr>
          <a:lstStyle/>
          <a:p>
            <a:r>
              <a:rPr lang="en-IE" sz="6000" dirty="0"/>
              <a:t>Nuair a bhíonn tú féin faoi bhrón…</a:t>
            </a:r>
          </a:p>
        </p:txBody>
      </p:sp>
      <p:sp>
        <p:nvSpPr>
          <p:cNvPr id="8" name="Content Placeholder 7">
            <a:extLst>
              <a:ext uri="{FF2B5EF4-FFF2-40B4-BE49-F238E27FC236}">
                <a16:creationId xmlns:a16="http://schemas.microsoft.com/office/drawing/2014/main" id="{9FB27483-DBE5-4E7F-A783-A23A382CC21D}"/>
              </a:ext>
            </a:extLst>
          </p:cNvPr>
          <p:cNvSpPr>
            <a:spLocks noGrp="1"/>
          </p:cNvSpPr>
          <p:nvPr>
            <p:ph idx="1"/>
          </p:nvPr>
        </p:nvSpPr>
        <p:spPr/>
        <p:txBody>
          <a:bodyPr/>
          <a:lstStyle/>
          <a:p>
            <a:pPr marL="0" indent="0">
              <a:buNone/>
            </a:pPr>
            <a:endParaRPr lang="en-IE" dirty="0"/>
          </a:p>
        </p:txBody>
      </p:sp>
      <p:pic>
        <p:nvPicPr>
          <p:cNvPr id="10" name="Picture 9">
            <a:extLst>
              <a:ext uri="{FF2B5EF4-FFF2-40B4-BE49-F238E27FC236}">
                <a16:creationId xmlns:a16="http://schemas.microsoft.com/office/drawing/2014/main" id="{5D8556EC-324D-4FE2-A530-9C20F264B3FB}"/>
              </a:ext>
            </a:extLst>
          </p:cNvPr>
          <p:cNvPicPr>
            <a:picLocks noChangeAspect="1"/>
          </p:cNvPicPr>
          <p:nvPr/>
        </p:nvPicPr>
        <p:blipFill rotWithShape="1">
          <a:blip r:embed="rId3"/>
          <a:srcRect l="14584" t="33772" r="58924" b="25014"/>
          <a:stretch/>
        </p:blipFill>
        <p:spPr bwMode="auto">
          <a:xfrm>
            <a:off x="838200" y="1825625"/>
            <a:ext cx="6016308" cy="42676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35877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1273"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9B8120-CBC7-1CAD-6B27-689A8D0C275A}"/>
              </a:ext>
            </a:extLst>
          </p:cNvPr>
          <p:cNvSpPr>
            <a:spLocks noGrp="1"/>
          </p:cNvSpPr>
          <p:nvPr>
            <p:ph type="title"/>
          </p:nvPr>
        </p:nvSpPr>
        <p:spPr>
          <a:xfrm>
            <a:off x="841247" y="474146"/>
            <a:ext cx="10515593" cy="1197864"/>
          </a:xfrm>
        </p:spPr>
        <p:txBody>
          <a:bodyPr>
            <a:normAutofit/>
          </a:bodyPr>
          <a:lstStyle/>
          <a:p>
            <a:r>
              <a:rPr lang="en-IE" sz="6000" dirty="0"/>
              <a:t>Cuid 3</a:t>
            </a:r>
          </a:p>
        </p:txBody>
      </p:sp>
      <p:sp>
        <p:nvSpPr>
          <p:cNvPr id="11275"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Full Forms General Knowledge - Part 3 » Educational Platform">
            <a:extLst>
              <a:ext uri="{FF2B5EF4-FFF2-40B4-BE49-F238E27FC236}">
                <a16:creationId xmlns:a16="http://schemas.microsoft.com/office/drawing/2014/main" id="{8782D2D9-8082-50C4-C45D-982D6CE183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41" r="-3" b="693"/>
          <a:stretch/>
        </p:blipFill>
        <p:spPr bwMode="auto">
          <a:xfrm>
            <a:off x="485407" y="1445583"/>
            <a:ext cx="6215794" cy="4171569"/>
          </a:xfrm>
          <a:prstGeom prst="rect">
            <a:avLst/>
          </a:prstGeom>
          <a:noFill/>
          <a:extLst>
            <a:ext uri="{909E8E84-426E-40DD-AFC4-6F175D3DCCD1}">
              <a14:hiddenFill xmlns:a14="http://schemas.microsoft.com/office/drawing/2010/main">
                <a:solidFill>
                  <a:srgbClr val="FFFFFF"/>
                </a:solidFill>
              </a14:hiddenFill>
            </a:ext>
          </a:extLst>
        </p:spPr>
      </p:pic>
      <p:sp>
        <p:nvSpPr>
          <p:cNvPr id="11270" name="Content Placeholder 11269">
            <a:extLst>
              <a:ext uri="{FF2B5EF4-FFF2-40B4-BE49-F238E27FC236}">
                <a16:creationId xmlns:a16="http://schemas.microsoft.com/office/drawing/2014/main" id="{8E7C49CC-50CD-25DC-64B9-8B077CD4C762}"/>
              </a:ext>
            </a:extLst>
          </p:cNvPr>
          <p:cNvSpPr>
            <a:spLocks noGrp="1"/>
          </p:cNvSpPr>
          <p:nvPr>
            <p:ph idx="1"/>
          </p:nvPr>
        </p:nvSpPr>
        <p:spPr>
          <a:xfrm>
            <a:off x="7533314" y="1999578"/>
            <a:ext cx="3823525" cy="4171568"/>
          </a:xfrm>
        </p:spPr>
        <p:txBody>
          <a:bodyPr anchor="ctr">
            <a:normAutofit/>
          </a:bodyPr>
          <a:lstStyle/>
          <a:p>
            <a:pPr marL="0" indent="0">
              <a:buNone/>
            </a:pPr>
            <a:r>
              <a:rPr lang="en-US" sz="3600" dirty="0"/>
              <a:t>Cúis an dóchais</a:t>
            </a:r>
          </a:p>
        </p:txBody>
      </p:sp>
      <p:sp>
        <p:nvSpPr>
          <p:cNvPr id="5" name="Rectangle 4">
            <a:extLst>
              <a:ext uri="{FF2B5EF4-FFF2-40B4-BE49-F238E27FC236}">
                <a16:creationId xmlns:a16="http://schemas.microsoft.com/office/drawing/2014/main" id="{BC31E2B1-7E54-4F8B-9172-B0423DD702A8}"/>
              </a:ext>
            </a:extLst>
          </p:cNvPr>
          <p:cNvSpPr/>
          <p:nvPr/>
        </p:nvSpPr>
        <p:spPr>
          <a:xfrm>
            <a:off x="2128058" y="2867891"/>
            <a:ext cx="2818015" cy="10474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dirty="0"/>
              <a:t>Cuid 03</a:t>
            </a:r>
          </a:p>
        </p:txBody>
      </p:sp>
    </p:spTree>
    <p:extLst>
      <p:ext uri="{BB962C8B-B14F-4D97-AF65-F5344CB8AC3E}">
        <p14:creationId xmlns:p14="http://schemas.microsoft.com/office/powerpoint/2010/main" val="681685612"/>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7" name="Rectangle 17416">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9" name="Rectangle 17418">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464595"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6" name="Freeform: Shape 17420">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546337"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27" name="Title 1">
            <a:extLst>
              <a:ext uri="{FF2B5EF4-FFF2-40B4-BE49-F238E27FC236}">
                <a16:creationId xmlns:a16="http://schemas.microsoft.com/office/drawing/2014/main" id="{B2F4FF32-EF2A-B921-0BF5-981F62987B43}"/>
              </a:ext>
            </a:extLst>
          </p:cNvPr>
          <p:cNvSpPr>
            <a:spLocks noGrp="1"/>
          </p:cNvSpPr>
          <p:nvPr>
            <p:ph type="title"/>
          </p:nvPr>
        </p:nvSpPr>
        <p:spPr>
          <a:xfrm>
            <a:off x="804672" y="640263"/>
            <a:ext cx="5157216" cy="1344975"/>
          </a:xfrm>
        </p:spPr>
        <p:txBody>
          <a:bodyPr>
            <a:normAutofit/>
          </a:bodyPr>
          <a:lstStyle/>
          <a:p>
            <a:r>
              <a:rPr lang="en-IE" sz="4000" dirty="0"/>
              <a:t>Cad atá againn…</a:t>
            </a:r>
          </a:p>
        </p:txBody>
      </p:sp>
      <p:sp>
        <p:nvSpPr>
          <p:cNvPr id="17414" name="Content Placeholder 17413">
            <a:extLst>
              <a:ext uri="{FF2B5EF4-FFF2-40B4-BE49-F238E27FC236}">
                <a16:creationId xmlns:a16="http://schemas.microsoft.com/office/drawing/2014/main" id="{1E5696B3-EEA7-DE91-18B0-6E2BCADC7099}"/>
              </a:ext>
            </a:extLst>
          </p:cNvPr>
          <p:cNvSpPr>
            <a:spLocks noGrp="1"/>
          </p:cNvSpPr>
          <p:nvPr>
            <p:ph idx="1"/>
          </p:nvPr>
        </p:nvSpPr>
        <p:spPr>
          <a:xfrm>
            <a:off x="804672" y="2121763"/>
            <a:ext cx="5157216" cy="3773010"/>
          </a:xfrm>
        </p:spPr>
        <p:txBody>
          <a:bodyPr>
            <a:normAutofit/>
          </a:bodyPr>
          <a:lstStyle/>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Kokila" panose="020B0604020202020204" pitchFamily="34" charset="0"/>
              </a:rPr>
              <a:t>Bíonn eagla orainn roimh an mbás: ár mbás féin, nó go bhfaigheadh an mhuintir mhuirneach bás.  Ní féidir éalú ón mbás, agus bíonn sé deacair smaoineamh air.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Kokila" panose="020B0604020202020204" pitchFamily="34" charset="0"/>
              </a:rPr>
              <a:t>Breathnaímid ar an mbás trí shúile an dóchais. Pléifimid an dóchas a bhíonn ag na Críostaithe in aghaidh an bháis, agus an eagla a chuireann sé orainn.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410" name="Picture 2" descr="Design Thinking Toolkit - Unite your Team with &quot;Hopes &amp; Fears&quot;">
            <a:extLst>
              <a:ext uri="{FF2B5EF4-FFF2-40B4-BE49-F238E27FC236}">
                <a16:creationId xmlns:a16="http://schemas.microsoft.com/office/drawing/2014/main" id="{25F66486-738F-168E-7199-404B86FE2E4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314122" y="1565001"/>
            <a:ext cx="4809077" cy="367241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0993C65-B8AB-4FE2-BF8E-1E58147A86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594" y="-27790"/>
            <a:ext cx="865860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75187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7" name="Rectangle 12296">
            <a:extLst>
              <a:ext uri="{FF2B5EF4-FFF2-40B4-BE49-F238E27FC236}">
                <a16:creationId xmlns:a16="http://schemas.microsoft.com/office/drawing/2014/main" id="{5A0118C5-4F8D-4CF4-BADD-53FEACC6C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299" name="Group 12298">
            <a:extLst>
              <a:ext uri="{FF2B5EF4-FFF2-40B4-BE49-F238E27FC236}">
                <a16:creationId xmlns:a16="http://schemas.microsoft.com/office/drawing/2014/main" id="{2A638C7D-9088-41A9-88A0-7357157BC16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31180" y="1109243"/>
            <a:ext cx="4842710" cy="4842710"/>
            <a:chOff x="1881974" y="1174396"/>
            <a:chExt cx="5290997" cy="5290997"/>
          </a:xfrm>
        </p:grpSpPr>
        <p:sp>
          <p:nvSpPr>
            <p:cNvPr id="12300" name="Oval 12299">
              <a:extLst>
                <a:ext uri="{FF2B5EF4-FFF2-40B4-BE49-F238E27FC236}">
                  <a16:creationId xmlns:a16="http://schemas.microsoft.com/office/drawing/2014/main" id="{9714B173-1D32-4BBC-A685-1F5D257ABD7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1" name="Oval 12300">
              <a:extLst>
                <a:ext uri="{FF2B5EF4-FFF2-40B4-BE49-F238E27FC236}">
                  <a16:creationId xmlns:a16="http://schemas.microsoft.com/office/drawing/2014/main" id="{BEF82DD1-2343-4F41-B6A7-A6489A713E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303" name="Oval 12302">
            <a:extLst>
              <a:ext uri="{FF2B5EF4-FFF2-40B4-BE49-F238E27FC236}">
                <a16:creationId xmlns:a16="http://schemas.microsoft.com/office/drawing/2014/main" id="{4E0A5C5C-2A95-428E-9F6A-0D29EBD57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270" y="1095407"/>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AEDEE-421A-9413-3EC6-3651DEDB77F6}"/>
              </a:ext>
            </a:extLst>
          </p:cNvPr>
          <p:cNvSpPr>
            <a:spLocks noGrp="1"/>
          </p:cNvSpPr>
          <p:nvPr>
            <p:ph type="title"/>
          </p:nvPr>
        </p:nvSpPr>
        <p:spPr>
          <a:xfrm>
            <a:off x="5644751" y="568517"/>
            <a:ext cx="6161004" cy="886379"/>
          </a:xfrm>
        </p:spPr>
        <p:txBody>
          <a:bodyPr>
            <a:normAutofit/>
          </a:bodyPr>
          <a:lstStyle/>
          <a:p>
            <a:r>
              <a:rPr lang="en-IE" sz="4000" dirty="0">
                <a:solidFill>
                  <a:schemeClr val="bg1"/>
                </a:solidFill>
              </a:rPr>
              <a:t>Dhá Chúis Dóchais</a:t>
            </a:r>
          </a:p>
        </p:txBody>
      </p:sp>
      <p:grpSp>
        <p:nvGrpSpPr>
          <p:cNvPr id="12305" name="Group 12304">
            <a:extLst>
              <a:ext uri="{FF2B5EF4-FFF2-40B4-BE49-F238E27FC236}">
                <a16:creationId xmlns:a16="http://schemas.microsoft.com/office/drawing/2014/main" id="{3F219210-B16A-47B6-9AA8-207DAFF37E6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2306" name="Freeform: Shape 12305">
              <a:extLst>
                <a:ext uri="{FF2B5EF4-FFF2-40B4-BE49-F238E27FC236}">
                  <a16:creationId xmlns:a16="http://schemas.microsoft.com/office/drawing/2014/main" id="{C5A741B9-65EC-4C5B-9FE0-4A18575771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307" name="Freeform: Shape 12306">
              <a:extLst>
                <a:ext uri="{FF2B5EF4-FFF2-40B4-BE49-F238E27FC236}">
                  <a16:creationId xmlns:a16="http://schemas.microsoft.com/office/drawing/2014/main" id="{C0BB4301-41FA-4453-956F-A11CC664B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12292" name="Picture 4" descr="love-each-other-as-i-have-loved-you | For Every Mom">
            <a:extLst>
              <a:ext uri="{FF2B5EF4-FFF2-40B4-BE49-F238E27FC236}">
                <a16:creationId xmlns:a16="http://schemas.microsoft.com/office/drawing/2014/main" id="{B9D177DE-1E40-31A4-18B3-60FE307CE18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49077" y="1864214"/>
            <a:ext cx="3217333" cy="321733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CAD03E5-3B2D-8642-F66C-EC15453198D2}"/>
              </a:ext>
            </a:extLst>
          </p:cNvPr>
          <p:cNvSpPr>
            <a:spLocks noGrp="1"/>
          </p:cNvSpPr>
          <p:nvPr>
            <p:ph idx="1"/>
          </p:nvPr>
        </p:nvSpPr>
        <p:spPr>
          <a:xfrm>
            <a:off x="6234868" y="1820369"/>
            <a:ext cx="5217173" cy="4351338"/>
          </a:xfrm>
        </p:spPr>
        <p:txBody>
          <a:bodyPr>
            <a:normAutofit/>
          </a:bodyPr>
          <a:lstStyle/>
          <a:p>
            <a:pPr marL="0" indent="0">
              <a:buNone/>
            </a:pPr>
            <a:endParaRPr lang="en-IE" dirty="0">
              <a:solidFill>
                <a:schemeClr val="bg1"/>
              </a:solidFill>
            </a:endParaRPr>
          </a:p>
          <a:p>
            <a:pPr marL="514350" indent="-514350">
              <a:lnSpc>
                <a:spcPct val="150000"/>
              </a:lnSpc>
              <a:buFont typeface="+mj-lt"/>
              <a:buAutoNum type="arabicPeriod"/>
            </a:pPr>
            <a:r>
              <a:rPr lang="en-IE" dirty="0">
                <a:solidFill>
                  <a:schemeClr val="bg1"/>
                </a:solidFill>
              </a:rPr>
              <a:t>A chéile</a:t>
            </a:r>
          </a:p>
          <a:p>
            <a:pPr marL="514350" indent="-514350">
              <a:lnSpc>
                <a:spcPct val="150000"/>
              </a:lnSpc>
              <a:buFont typeface="+mj-lt"/>
              <a:buAutoNum type="arabicPeriod"/>
            </a:pPr>
            <a:r>
              <a:rPr lang="en-IE" dirty="0">
                <a:solidFill>
                  <a:schemeClr val="bg1"/>
                </a:solidFill>
              </a:rPr>
              <a:t>Dia</a:t>
            </a:r>
          </a:p>
        </p:txBody>
      </p:sp>
      <p:grpSp>
        <p:nvGrpSpPr>
          <p:cNvPr id="1230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2310" name="Freeform: Shape 12309">
              <a:extLst>
                <a:ext uri="{FF2B5EF4-FFF2-40B4-BE49-F238E27FC236}">
                  <a16:creationId xmlns:a16="http://schemas.microsoft.com/office/drawing/2014/main" id="{D510EA93-8F64-42C8-A630-D449506E9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1" name="Freeform: Shape 12310">
              <a:extLst>
                <a:ext uri="{FF2B5EF4-FFF2-40B4-BE49-F238E27FC236}">
                  <a16:creationId xmlns:a16="http://schemas.microsoft.com/office/drawing/2014/main" id="{06CB53FC-E4DA-4001-928B-9998A85EA5B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2" name="Freeform: Shape 12311">
              <a:extLst>
                <a:ext uri="{FF2B5EF4-FFF2-40B4-BE49-F238E27FC236}">
                  <a16:creationId xmlns:a16="http://schemas.microsoft.com/office/drawing/2014/main" id="{D210B969-4FDF-4AAC-9397-63D5434958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3" name="Freeform: Shape 12312">
              <a:extLst>
                <a:ext uri="{FF2B5EF4-FFF2-40B4-BE49-F238E27FC236}">
                  <a16:creationId xmlns:a16="http://schemas.microsoft.com/office/drawing/2014/main" id="{570B3EF0-84EA-4F47-86A3-1EA1F644A4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4" name="Freeform: Shape 12313">
              <a:extLst>
                <a:ext uri="{FF2B5EF4-FFF2-40B4-BE49-F238E27FC236}">
                  <a16:creationId xmlns:a16="http://schemas.microsoft.com/office/drawing/2014/main" id="{259369A8-EF57-42A1-8EC8-F6A9F92A3A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Rectangle: Rounded Corners 3">
            <a:extLst>
              <a:ext uri="{FF2B5EF4-FFF2-40B4-BE49-F238E27FC236}">
                <a16:creationId xmlns:a16="http://schemas.microsoft.com/office/drawing/2014/main" id="{BC5A3BA2-400C-4053-975F-5D4D553D895F}"/>
              </a:ext>
            </a:extLst>
          </p:cNvPr>
          <p:cNvSpPr/>
          <p:nvPr/>
        </p:nvSpPr>
        <p:spPr>
          <a:xfrm>
            <a:off x="2263565" y="2819225"/>
            <a:ext cx="2464173" cy="15420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r>
              <a:rPr lang="en-IE" sz="1600" dirty="0">
                <a:effectLst/>
                <a:latin typeface="Bradley Hand ITC" panose="03070402050302030203" pitchFamily="66" charset="0"/>
                <a:ea typeface="Calibri" panose="020F0502020204030204" pitchFamily="34" charset="0"/>
                <a:cs typeface="Times New Roman" panose="02020603050405020304" pitchFamily="18" charset="0"/>
              </a:rPr>
              <a:t>‘Is í seo m'aithne:</a:t>
            </a:r>
          </a:p>
          <a:p>
            <a:pPr marL="228600"/>
            <a:r>
              <a:rPr lang="en-IE" sz="1600" dirty="0">
                <a:effectLst/>
                <a:latin typeface="Bradley Hand ITC" panose="03070402050302030203" pitchFamily="66" charset="0"/>
                <a:ea typeface="Calibri" panose="020F0502020204030204" pitchFamily="34" charset="0"/>
                <a:cs typeface="Times New Roman" panose="02020603050405020304" pitchFamily="18" charset="0"/>
              </a:rPr>
              <a:t>sibh a thabhairt grá dá chéile, faoi mar a thug mé grá daoibh.’ Eoin 15:12</a:t>
            </a:r>
          </a:p>
        </p:txBody>
      </p:sp>
    </p:spTree>
    <p:extLst>
      <p:ext uri="{BB962C8B-B14F-4D97-AF65-F5344CB8AC3E}">
        <p14:creationId xmlns:p14="http://schemas.microsoft.com/office/powerpoint/2010/main" val="1177321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10">
            <a:extLst>
              <a:ext uri="{FF2B5EF4-FFF2-40B4-BE49-F238E27FC236}">
                <a16:creationId xmlns:a16="http://schemas.microsoft.com/office/drawing/2014/main" id="{86FD7672-78BE-4D6F-A711-2CDB79B52D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ight Triangle 12">
            <a:extLst>
              <a:ext uri="{FF2B5EF4-FFF2-40B4-BE49-F238E27FC236}">
                <a16:creationId xmlns:a16="http://schemas.microsoft.com/office/drawing/2014/main"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14">
            <a:extLst>
              <a:ext uri="{FF2B5EF4-FFF2-40B4-BE49-F238E27FC236}">
                <a16:creationId xmlns:a16="http://schemas.microsoft.com/office/drawing/2014/main" id="{4A62647B-1222-407C-8740-5A497612B1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E06E0-94C7-7869-B5CE-5C2755178AE7}"/>
              </a:ext>
            </a:extLst>
          </p:cNvPr>
          <p:cNvSpPr>
            <a:spLocks noGrp="1"/>
          </p:cNvSpPr>
          <p:nvPr>
            <p:ph type="title"/>
          </p:nvPr>
        </p:nvSpPr>
        <p:spPr>
          <a:xfrm>
            <a:off x="8029293" y="806364"/>
            <a:ext cx="3354636" cy="2847413"/>
          </a:xfrm>
        </p:spPr>
        <p:txBody>
          <a:bodyPr vert="horz" lIns="91440" tIns="45720" rIns="91440" bIns="45720" rtlCol="0" anchor="b">
            <a:normAutofit/>
          </a:bodyPr>
          <a:lstStyle/>
          <a:p>
            <a:r>
              <a:rPr lang="en-US" sz="6000" kern="1200" dirty="0">
                <a:solidFill>
                  <a:schemeClr val="tx1"/>
                </a:solidFill>
                <a:latin typeface="+mj-lt"/>
                <a:ea typeface="+mj-ea"/>
                <a:cs typeface="+mj-cs"/>
              </a:rPr>
              <a:t>Gráigí a Chéile</a:t>
            </a:r>
          </a:p>
        </p:txBody>
      </p:sp>
      <p:pic>
        <p:nvPicPr>
          <p:cNvPr id="4" name="Online Media 3" title="Bruno Mars - Count On Me - Lyrics on screen">
            <a:hlinkClick r:id="" action="ppaction://media"/>
            <a:extLst>
              <a:ext uri="{FF2B5EF4-FFF2-40B4-BE49-F238E27FC236}">
                <a16:creationId xmlns:a16="http://schemas.microsoft.com/office/drawing/2014/main" id="{F8E956D8-E586-52B2-DDCE-2C59DD081C05}"/>
              </a:ext>
            </a:extLst>
          </p:cNvPr>
          <p:cNvPicPr>
            <a:picLocks noGrp="1" noRot="1" noChangeAspect="1"/>
          </p:cNvPicPr>
          <p:nvPr>
            <p:ph idx="1"/>
            <a:videoFile r:link="rId1"/>
          </p:nvPr>
        </p:nvPicPr>
        <p:blipFill>
          <a:blip r:embed="rId4"/>
          <a:stretch>
            <a:fillRect/>
          </a:stretch>
        </p:blipFill>
        <p:spPr>
          <a:xfrm>
            <a:off x="1296558" y="1318502"/>
            <a:ext cx="5604636" cy="4203477"/>
          </a:xfrm>
          <a:prstGeom prst="rect">
            <a:avLst/>
          </a:prstGeom>
        </p:spPr>
      </p:pic>
    </p:spTree>
    <p:extLst>
      <p:ext uri="{BB962C8B-B14F-4D97-AF65-F5344CB8AC3E}">
        <p14:creationId xmlns:p14="http://schemas.microsoft.com/office/powerpoint/2010/main" val="13766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3951514"/>
            <a:ext cx="9265771" cy="857071"/>
          </a:xfrm>
        </p:spPr>
        <p:txBody>
          <a:bodyPr>
            <a:noAutofit/>
          </a:bodyPr>
          <a:lstStyle/>
          <a:p>
            <a:r>
              <a:rPr lang="en-US" sz="6000" dirty="0">
                <a:solidFill>
                  <a:schemeClr val="bg1"/>
                </a:solidFill>
              </a:rPr>
              <a:t>Obair Shínithe 3</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pPr marL="228600">
              <a:lnSpc>
                <a:spcPct val="107000"/>
              </a:lnSpc>
              <a:spcAft>
                <a:spcPts val="800"/>
              </a:spcAft>
            </a:pPr>
            <a:r>
              <a:rPr lang="en-US" sz="1800" dirty="0">
                <a:solidFill>
                  <a:schemeClr val="bg1"/>
                </a:solidFill>
                <a:effectLst/>
                <a:latin typeface="Calibri" panose="020F0502020204030204" pitchFamily="34" charset="0"/>
                <a:ea typeface="Calibri" panose="020F0502020204030204" pitchFamily="34" charset="0"/>
                <a:cs typeface="Kokila" panose="020B0604020202020204" pitchFamily="34" charset="0"/>
              </a:rPr>
              <a:t>Breathnaigh siar ar an machnamh a rinneamar faoi shaol agus faoi bhás </a:t>
            </a:r>
            <a:r>
              <a:rPr lang="en-US" sz="1800" dirty="0" err="1">
                <a:solidFill>
                  <a:schemeClr val="bg1"/>
                </a:solidFill>
                <a:effectLst/>
                <a:latin typeface="Calibri" panose="020F0502020204030204" pitchFamily="34" charset="0"/>
                <a:ea typeface="Calibri" panose="020F0502020204030204" pitchFamily="34" charset="0"/>
                <a:cs typeface="Kokila" panose="020B0604020202020204" pitchFamily="34" charset="0"/>
              </a:rPr>
              <a:t>Dhónal</a:t>
            </a:r>
            <a:r>
              <a:rPr lang="en-US" sz="1800" dirty="0">
                <a:solidFill>
                  <a:schemeClr val="bg1"/>
                </a:solidFill>
                <a:effectLst/>
                <a:latin typeface="Calibri" panose="020F0502020204030204" pitchFamily="34" charset="0"/>
                <a:ea typeface="Calibri" panose="020F0502020204030204" pitchFamily="34" charset="0"/>
                <a:cs typeface="Kokila" panose="020B0604020202020204" pitchFamily="34" charset="0"/>
              </a:rPr>
              <a:t> Walsh, agus faoi thórramh athar Kevin </a:t>
            </a:r>
            <a:r>
              <a:rPr lang="en-US" sz="1800" dirty="0" err="1">
                <a:solidFill>
                  <a:schemeClr val="bg1"/>
                </a:solidFill>
                <a:effectLst/>
                <a:latin typeface="Calibri" panose="020F0502020204030204" pitchFamily="34" charset="0"/>
                <a:ea typeface="Calibri" panose="020F0502020204030204" pitchFamily="34" charset="0"/>
                <a:cs typeface="Kokila" panose="020B0604020202020204" pitchFamily="34" charset="0"/>
              </a:rPr>
              <a:t>Toolin</a:t>
            </a:r>
            <a:r>
              <a:rPr lang="en-US" sz="1800" dirty="0">
                <a:solidFill>
                  <a:schemeClr val="bg1"/>
                </a:solidFill>
                <a:effectLst/>
                <a:latin typeface="Calibri" panose="020F0502020204030204" pitchFamily="34" charset="0"/>
                <a:ea typeface="Calibri" panose="020F0502020204030204" pitchFamily="34" charset="0"/>
                <a:cs typeface="Kokila" panose="020B0604020202020204" pitchFamily="34" charset="0"/>
              </a:rPr>
              <a:t>. Déan liosta de na bealaí inar chuir an pobal leathan cabhair agus tacaíocht ar fáil don teaghlach. </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551621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Rectangle 13320">
            <a:extLst>
              <a:ext uri="{FF2B5EF4-FFF2-40B4-BE49-F238E27FC236}">
                <a16:creationId xmlns:a16="http://schemas.microsoft.com/office/drawing/2014/main" id="{CE708407-D01D-4E57-8998-FF799DBC37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E8E651-B346-CA67-B4A9-955C7717143B}"/>
              </a:ext>
            </a:extLst>
          </p:cNvPr>
          <p:cNvSpPr>
            <a:spLocks noGrp="1"/>
          </p:cNvSpPr>
          <p:nvPr>
            <p:ph type="title"/>
          </p:nvPr>
        </p:nvSpPr>
        <p:spPr>
          <a:xfrm>
            <a:off x="699722" y="1622065"/>
            <a:ext cx="3994825" cy="2926687"/>
          </a:xfrm>
        </p:spPr>
        <p:txBody>
          <a:bodyPr vert="horz" lIns="91440" tIns="45720" rIns="91440" bIns="45720" rtlCol="0" anchor="b">
            <a:normAutofit/>
          </a:bodyPr>
          <a:lstStyle/>
          <a:p>
            <a:r>
              <a:rPr lang="en-US" sz="5400" kern="1200" dirty="0">
                <a:solidFill>
                  <a:schemeClr val="bg1"/>
                </a:solidFill>
                <a:latin typeface="+mj-lt"/>
                <a:ea typeface="+mj-ea"/>
                <a:cs typeface="+mj-cs"/>
              </a:rPr>
              <a:t>An Ghluaiseacht Ospíse</a:t>
            </a:r>
          </a:p>
        </p:txBody>
      </p:sp>
      <p:grpSp>
        <p:nvGrpSpPr>
          <p:cNvPr id="13323" name="Group 13322">
            <a:extLst>
              <a:ext uri="{FF2B5EF4-FFF2-40B4-BE49-F238E27FC236}">
                <a16:creationId xmlns:a16="http://schemas.microsoft.com/office/drawing/2014/main" id="{7F963B07-5C9E-478C-A53E-B6F5B4A7893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3324" name="Freeform 5">
              <a:extLst>
                <a:ext uri="{FF2B5EF4-FFF2-40B4-BE49-F238E27FC236}">
                  <a16:creationId xmlns:a16="http://schemas.microsoft.com/office/drawing/2014/main" id="{A152F29E-C625-4313-96BF-5675B357C03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3325" name="Freeform 5">
              <a:extLst>
                <a:ext uri="{FF2B5EF4-FFF2-40B4-BE49-F238E27FC236}">
                  <a16:creationId xmlns:a16="http://schemas.microsoft.com/office/drawing/2014/main" id="{C2A5CB78-6497-4151-83B6-568BD27EC57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13314" name="Picture 2" descr="Therese Brady Library Irish Hospice Foundation">
            <a:extLst>
              <a:ext uri="{FF2B5EF4-FFF2-40B4-BE49-F238E27FC236}">
                <a16:creationId xmlns:a16="http://schemas.microsoft.com/office/drawing/2014/main" id="{F45EAA13-4812-7C85-ECBD-7F493BB58D9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208104" y="1428962"/>
            <a:ext cx="6472362" cy="341422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A7E6D68-06D4-4D1D-92FE-88BE111F29D9}"/>
              </a:ext>
            </a:extLst>
          </p:cNvPr>
          <p:cNvSpPr/>
          <p:nvPr/>
        </p:nvSpPr>
        <p:spPr>
          <a:xfrm>
            <a:off x="6746320" y="4036850"/>
            <a:ext cx="5012575" cy="16126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800" dirty="0">
                <a:effectLst/>
                <a:latin typeface="Calibri" panose="020F0502020204030204" pitchFamily="34" charset="0"/>
                <a:ea typeface="Calibri" panose="020F0502020204030204" pitchFamily="34" charset="0"/>
                <a:cs typeface="Times New Roman" panose="02020603050405020304" pitchFamily="18" charset="0"/>
              </a:rPr>
              <a:t>Iarracht a dhéanamh an cúram is fearr a sholáthar do chách ag deireadh an tsaoil dóibh.</a:t>
            </a:r>
          </a:p>
          <a:p>
            <a:pPr algn="ctr"/>
            <a:endParaRPr lang="en-IE" dirty="0"/>
          </a:p>
        </p:txBody>
      </p:sp>
    </p:spTree>
    <p:extLst>
      <p:ext uri="{BB962C8B-B14F-4D97-AF65-F5344CB8AC3E}">
        <p14:creationId xmlns:p14="http://schemas.microsoft.com/office/powerpoint/2010/main" val="504199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E17AB-07AC-1C80-AEC4-097E93861CA3}"/>
              </a:ext>
            </a:extLst>
          </p:cNvPr>
          <p:cNvSpPr>
            <a:spLocks noGrp="1"/>
          </p:cNvSpPr>
          <p:nvPr>
            <p:ph type="title"/>
          </p:nvPr>
        </p:nvSpPr>
        <p:spPr/>
        <p:txBody>
          <a:bodyPr>
            <a:normAutofit/>
          </a:bodyPr>
          <a:lstStyle/>
          <a:p>
            <a:r>
              <a:rPr lang="en-IE" sz="6000" dirty="0"/>
              <a:t>Obair Shínithe 4:</a:t>
            </a:r>
          </a:p>
        </p:txBody>
      </p:sp>
      <p:pic>
        <p:nvPicPr>
          <p:cNvPr id="4" name="Picture 4" descr="love-each-other-as-i-have-loved-you | For Every Mom">
            <a:extLst>
              <a:ext uri="{FF2B5EF4-FFF2-40B4-BE49-F238E27FC236}">
                <a16:creationId xmlns:a16="http://schemas.microsoft.com/office/drawing/2014/main" id="{0FE72E87-BFBF-B4F2-04C2-380B94F285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2E66CE60-1869-49EF-8BCC-D346C9C172EE}"/>
              </a:ext>
            </a:extLst>
          </p:cNvPr>
          <p:cNvSpPr/>
          <p:nvPr/>
        </p:nvSpPr>
        <p:spPr>
          <a:xfrm>
            <a:off x="5021451" y="3277891"/>
            <a:ext cx="3138407" cy="18675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r>
              <a:rPr lang="en-IE" sz="1800" dirty="0">
                <a:effectLst/>
                <a:latin typeface="Bradley Hand ITC" panose="03070402050302030203" pitchFamily="66" charset="0"/>
                <a:ea typeface="Calibri" panose="020F0502020204030204" pitchFamily="34" charset="0"/>
                <a:cs typeface="Times New Roman" panose="02020603050405020304" pitchFamily="18" charset="0"/>
              </a:rPr>
              <a:t>‘Is í seo m'aithne:</a:t>
            </a:r>
          </a:p>
          <a:p>
            <a:pPr marL="228600"/>
            <a:r>
              <a:rPr lang="en-IE" sz="1800" dirty="0">
                <a:effectLst/>
                <a:latin typeface="Bradley Hand ITC" panose="03070402050302030203" pitchFamily="66" charset="0"/>
                <a:ea typeface="Calibri" panose="020F0502020204030204" pitchFamily="34" charset="0"/>
                <a:cs typeface="Times New Roman" panose="02020603050405020304" pitchFamily="18" charset="0"/>
              </a:rPr>
              <a:t>sibh a thabhairt grá dá chéile, faoi mar a thug mé grá daoibh.’ Eoin 15:12</a:t>
            </a:r>
          </a:p>
          <a:p>
            <a:pPr algn="ctr"/>
            <a:endParaRPr lang="en-IE" dirty="0"/>
          </a:p>
        </p:txBody>
      </p:sp>
    </p:spTree>
    <p:extLst>
      <p:ext uri="{BB962C8B-B14F-4D97-AF65-F5344CB8AC3E}">
        <p14:creationId xmlns:p14="http://schemas.microsoft.com/office/powerpoint/2010/main" val="856883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D52C8-7818-EEA0-15F4-659819D0A893}"/>
              </a:ext>
            </a:extLst>
          </p:cNvPr>
          <p:cNvSpPr>
            <a:spLocks noGrp="1"/>
          </p:cNvSpPr>
          <p:nvPr>
            <p:ph type="title"/>
          </p:nvPr>
        </p:nvSpPr>
        <p:spPr>
          <a:xfrm>
            <a:off x="186797" y="1"/>
            <a:ext cx="5969073" cy="2605282"/>
          </a:xfrm>
        </p:spPr>
        <p:txBody>
          <a:bodyPr anchor="b">
            <a:noAutofit/>
          </a:bodyPr>
          <a:lstStyle/>
          <a:p>
            <a:pPr marL="228600">
              <a:lnSpc>
                <a:spcPct val="107000"/>
              </a:lnSpc>
              <a:spcAft>
                <a:spcPts val="800"/>
              </a:spcAft>
            </a:pPr>
            <a:r>
              <a:rPr lang="en-IE" dirty="0">
                <a:effectLst/>
                <a:latin typeface="Calibri" panose="020F0502020204030204" pitchFamily="34" charset="0"/>
                <a:ea typeface="Calibri" panose="020F0502020204030204" pitchFamily="34" charset="0"/>
                <a:cs typeface="Kokila" panose="020B0604020202020204" pitchFamily="34" charset="0"/>
              </a:rPr>
              <a:t>Dar leis na Críostaithe, baineann Dia leis an ngrá…</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34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EF1B85-42A2-1A94-3FD5-362C1C9090B3}"/>
              </a:ext>
            </a:extLst>
          </p:cNvPr>
          <p:cNvSpPr>
            <a:spLocks noGrp="1"/>
          </p:cNvSpPr>
          <p:nvPr>
            <p:ph idx="1"/>
          </p:nvPr>
        </p:nvSpPr>
        <p:spPr>
          <a:xfrm>
            <a:off x="186798" y="2605283"/>
            <a:ext cx="5123379" cy="3958804"/>
          </a:xfrm>
        </p:spPr>
        <p:txBody>
          <a:bodyPr>
            <a:noAutofit/>
          </a:bodyPr>
          <a:lstStyle/>
          <a:p>
            <a:pPr marL="0" indent="0">
              <a:lnSpc>
                <a:spcPct val="150000"/>
              </a:lnSpc>
              <a:spcBef>
                <a:spcPts val="0"/>
              </a:spcBef>
              <a:buNone/>
            </a:pPr>
            <a:r>
              <a:rPr lang="en-IE" sz="2400" dirty="0"/>
              <a:t>Tarlaíonn a leithéid ar dhá bhealach:</a:t>
            </a: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Kokila" panose="020B0604020202020204" pitchFamily="34" charset="0"/>
              </a:rPr>
              <a:t>Caithfidh na Críostaithe freastal ar a chéile – nuair a ghráimid an duine eile, baineann brí lenár mbeatha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IE" sz="1800" dirty="0">
                <a:effectLst/>
                <a:latin typeface="Calibri" panose="020F0502020204030204" pitchFamily="34" charset="0"/>
                <a:ea typeface="Calibri" panose="020F0502020204030204" pitchFamily="34" charset="0"/>
                <a:cs typeface="Kokila" panose="020B0604020202020204" pitchFamily="34" charset="0"/>
              </a:rPr>
              <a:t>Cuireann Dia fáilte romhainn abhaile tar éis bháis dúinn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340" name="Picture 4" descr="The Grace of Abundance: Five Practices to Create a More Abundant Life |  Natural Awakenings Magazine">
            <a:extLst>
              <a:ext uri="{FF2B5EF4-FFF2-40B4-BE49-F238E27FC236}">
                <a16:creationId xmlns:a16="http://schemas.microsoft.com/office/drawing/2014/main" id="{E33D7C41-C55E-8AC8-09DE-4AC38D6066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64" r="4909"/>
          <a:stretch/>
        </p:blipFill>
        <p:spPr bwMode="auto">
          <a:xfrm>
            <a:off x="5496975" y="10"/>
            <a:ext cx="669350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841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68970-F229-42E8-7F15-C9234E79A7BA}"/>
              </a:ext>
            </a:extLst>
          </p:cNvPr>
          <p:cNvSpPr>
            <a:spLocks noGrp="1"/>
          </p:cNvSpPr>
          <p:nvPr>
            <p:ph type="title"/>
          </p:nvPr>
        </p:nvSpPr>
        <p:spPr/>
        <p:txBody>
          <a:bodyPr>
            <a:normAutofit fontScale="90000"/>
          </a:bodyPr>
          <a:lstStyle/>
          <a:p>
            <a:r>
              <a:rPr lang="en-IE" sz="6000" dirty="0"/>
              <a:t>Ní focail amháin, ach gníomhartha…..</a:t>
            </a:r>
          </a:p>
        </p:txBody>
      </p:sp>
      <p:pic>
        <p:nvPicPr>
          <p:cNvPr id="4" name="Online Media 3" title="Loving God and Serving Others">
            <a:hlinkClick r:id="" action="ppaction://media"/>
            <a:extLst>
              <a:ext uri="{FF2B5EF4-FFF2-40B4-BE49-F238E27FC236}">
                <a16:creationId xmlns:a16="http://schemas.microsoft.com/office/drawing/2014/main" id="{57395E66-8896-F3F8-E389-6666D770653D}"/>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64326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4E0A5C5C-2A95-428E-9F6A-0D29EBD57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056F38F-7C4E-461D-8709-7D0024AE1F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7278469-3C3C-49CE-AEEE-E176A4900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924F3A-7CFC-E41A-8003-AE88E83A8C15}"/>
              </a:ext>
            </a:extLst>
          </p:cNvPr>
          <p:cNvSpPr>
            <a:spLocks noGrp="1"/>
          </p:cNvSpPr>
          <p:nvPr>
            <p:ph type="title"/>
          </p:nvPr>
        </p:nvSpPr>
        <p:spPr>
          <a:xfrm>
            <a:off x="1102368" y="1877492"/>
            <a:ext cx="4030132" cy="3215373"/>
          </a:xfrm>
        </p:spPr>
        <p:txBody>
          <a:bodyPr>
            <a:normAutofit/>
          </a:bodyPr>
          <a:lstStyle/>
          <a:p>
            <a:pPr algn="ctr"/>
            <a:r>
              <a:rPr lang="en-IE" sz="6000" dirty="0">
                <a:solidFill>
                  <a:schemeClr val="bg1"/>
                </a:solidFill>
              </a:rPr>
              <a:t>Agus ar scoil daoibh..</a:t>
            </a:r>
          </a:p>
        </p:txBody>
      </p:sp>
      <p:grpSp>
        <p:nvGrpSpPr>
          <p:cNvPr id="16" name="Group 15">
            <a:extLst>
              <a:ext uri="{FF2B5EF4-FFF2-40B4-BE49-F238E27FC236}">
                <a16:creationId xmlns:a16="http://schemas.microsoft.com/office/drawing/2014/main" id="{93DC754C-7E09-422D-A8BB-AF632E90DFA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7" name="Freeform: Shape 16">
              <a:extLst>
                <a:ext uri="{FF2B5EF4-FFF2-40B4-BE49-F238E27FC236}">
                  <a16:creationId xmlns:a16="http://schemas.microsoft.com/office/drawing/2014/main" id="{C5A741B9-65EC-4C5B-9FE0-4A18575771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a16="http://schemas.microsoft.com/office/drawing/2014/main" id="{C0BB4301-41FA-4453-956F-A11CC664B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20"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F6B92503-6984-4D15-8B98-8718709B78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08DDF938-524E-4C18-A47D-C006278323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80AAC3AF-D2A7-5D38-2F99-FA2B5F2626B7}"/>
              </a:ext>
            </a:extLst>
          </p:cNvPr>
          <p:cNvSpPr>
            <a:spLocks noGrp="1"/>
          </p:cNvSpPr>
          <p:nvPr>
            <p:ph idx="1"/>
          </p:nvPr>
        </p:nvSpPr>
        <p:spPr>
          <a:xfrm>
            <a:off x="6234868" y="1130846"/>
            <a:ext cx="5217173" cy="4351338"/>
          </a:xfrm>
        </p:spPr>
        <p:txBody>
          <a:bodyPr>
            <a:normAutofit/>
          </a:bodyPr>
          <a:lstStyle/>
          <a:p>
            <a:pPr marL="0" indent="0">
              <a:buNone/>
            </a:pPr>
            <a:r>
              <a:rPr lang="en-IE" sz="1400" dirty="0">
                <a:solidFill>
                  <a:schemeClr val="bg1"/>
                </a:solidFill>
              </a:rPr>
              <a:t>Cuir téacs más gá</a:t>
            </a:r>
          </a:p>
        </p:txBody>
      </p:sp>
      <p:grpSp>
        <p:nvGrpSpPr>
          <p:cNvPr id="28"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29" name="Freeform: Shape 28">
              <a:extLst>
                <a:ext uri="{FF2B5EF4-FFF2-40B4-BE49-F238E27FC236}">
                  <a16:creationId xmlns:a16="http://schemas.microsoft.com/office/drawing/2014/main" id="{1ECA0D96-F63C-4F7B-BE16-0F3FE76D7D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4F83A81-0546-400A-918A-90C9C48B81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741F692-A5B6-4215-86D9-B1FD4FF26A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C0876CB-9C60-4580-8FED-CD64EC7664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879B3B7-48DB-4D3A-BB33-02766EAD3D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382216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E8A8EAB8-D2FF-444D-B34B-7D32F106AD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DFA8E65-B644-F534-230F-AA2B823BE2E3}"/>
              </a:ext>
            </a:extLst>
          </p:cNvPr>
          <p:cNvSpPr>
            <a:spLocks noGrp="1"/>
          </p:cNvSpPr>
          <p:nvPr>
            <p:ph type="title"/>
          </p:nvPr>
        </p:nvSpPr>
        <p:spPr>
          <a:xfrm>
            <a:off x="838200" y="448721"/>
            <a:ext cx="4707671" cy="1225650"/>
          </a:xfrm>
        </p:spPr>
        <p:txBody>
          <a:bodyPr anchor="b">
            <a:normAutofit/>
          </a:bodyPr>
          <a:lstStyle/>
          <a:p>
            <a:r>
              <a:rPr lang="en-IE" sz="6000" dirty="0">
                <a:solidFill>
                  <a:schemeClr val="bg1"/>
                </a:solidFill>
              </a:rPr>
              <a:t>Pléigh …</a:t>
            </a:r>
          </a:p>
        </p:txBody>
      </p:sp>
      <p:cxnSp>
        <p:nvCxnSpPr>
          <p:cNvPr id="16393" name="Straight Connector 16392">
            <a:extLst>
              <a:ext uri="{FF2B5EF4-FFF2-40B4-BE49-F238E27FC236}">
                <a16:creationId xmlns:a16="http://schemas.microsoft.com/office/drawing/2014/main" id="{EEA38897-7BA3-4408-8083-3235339C4A6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667EEF4-6B81-D9F9-647B-6E1DF4118743}"/>
              </a:ext>
            </a:extLst>
          </p:cNvPr>
          <p:cNvSpPr>
            <a:spLocks noGrp="1"/>
          </p:cNvSpPr>
          <p:nvPr>
            <p:ph idx="1"/>
          </p:nvPr>
        </p:nvSpPr>
        <p:spPr>
          <a:xfrm>
            <a:off x="897769" y="1909192"/>
            <a:ext cx="4586513" cy="3647710"/>
          </a:xfrm>
        </p:spPr>
        <p:txBody>
          <a:bodyPr>
            <a:normAutofit/>
          </a:bodyPr>
          <a:lstStyle/>
          <a:p>
            <a:pPr marL="0" indent="0">
              <a:buNone/>
            </a:pPr>
            <a:r>
              <a:rPr lang="en-IE" sz="3600" dirty="0">
                <a:solidFill>
                  <a:schemeClr val="bg1"/>
                </a:solidFill>
                <a:effectLst/>
                <a:latin typeface="Calibri" panose="020F0502020204030204" pitchFamily="34" charset="0"/>
                <a:ea typeface="Calibri" panose="020F0502020204030204" pitchFamily="34" charset="0"/>
                <a:cs typeface="Kokila" panose="020B0604020202020204" pitchFamily="34" charset="0"/>
              </a:rPr>
              <a:t>Má dhéanaimid freastal ar a chéile, spreagfar dóchas sa todhchaí ionainn …</a:t>
            </a:r>
            <a:endParaRPr lang="en-IE" sz="3600" dirty="0">
              <a:solidFill>
                <a:schemeClr val="bg1"/>
              </a:solidFill>
            </a:endParaRPr>
          </a:p>
        </p:txBody>
      </p:sp>
      <p:cxnSp>
        <p:nvCxnSpPr>
          <p:cNvPr id="16395" name="Straight Connector 16394">
            <a:extLst>
              <a:ext uri="{FF2B5EF4-FFF2-40B4-BE49-F238E27FC236}">
                <a16:creationId xmlns:a16="http://schemas.microsoft.com/office/drawing/2014/main" id="{F11AD06B-AB20-4097-8606-5DA00DBACE8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386" name="Picture 2" descr="Nielsen, Comscore And VideoAmp CEOs Debate Measurement At IAB ALM |  AdExchanger">
            <a:extLst>
              <a:ext uri="{FF2B5EF4-FFF2-40B4-BE49-F238E27FC236}">
                <a16:creationId xmlns:a16="http://schemas.microsoft.com/office/drawing/2014/main" id="{6C99EF86-67F8-7D0D-1303-4ADDB141483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25453" y="372737"/>
            <a:ext cx="5666547" cy="611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569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Obair Shínithe 5</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4808585"/>
            <a:ext cx="9565028" cy="1649327"/>
          </a:xfrm>
        </p:spPr>
        <p:txBody>
          <a:bodyPr>
            <a:normAutofit fontScale="92500" lnSpcReduction="10000"/>
          </a:bodyPr>
          <a:lstStyle/>
          <a:p>
            <a:pPr marL="0" indent="0" algn="just">
              <a:lnSpc>
                <a:spcPct val="107000"/>
              </a:lnSpc>
              <a:spcAft>
                <a:spcPts val="800"/>
              </a:spcAft>
              <a:buNone/>
            </a:pPr>
            <a:r>
              <a:rPr lang="en-US" sz="2400" dirty="0">
                <a:solidFill>
                  <a:schemeClr val="bg1"/>
                </a:solidFill>
                <a:effectLst/>
                <a:latin typeface="Calibri" panose="020F0502020204030204" pitchFamily="34" charset="0"/>
                <a:ea typeface="Calibri" panose="020F0502020204030204" pitchFamily="34" charset="0"/>
                <a:cs typeface="Kokila" panose="020B0604020202020204" pitchFamily="34" charset="0"/>
              </a:rPr>
              <a:t>Machnamh Pearsanta</a:t>
            </a:r>
          </a:p>
          <a:p>
            <a:pPr marL="228600" algn="just">
              <a:lnSpc>
                <a:spcPct val="107000"/>
              </a:lnSpc>
              <a:spcAft>
                <a:spcPts val="800"/>
              </a:spcAft>
            </a:pPr>
            <a:r>
              <a:rPr lang="en-US" sz="2400" dirty="0">
                <a:solidFill>
                  <a:schemeClr val="bg1"/>
                </a:solidFill>
                <a:effectLst/>
                <a:latin typeface="Calibri" panose="020F0502020204030204" pitchFamily="34" charset="0"/>
                <a:ea typeface="Calibri" panose="020F0502020204030204" pitchFamily="34" charset="0"/>
                <a:cs typeface="Kokila" panose="020B0604020202020204" pitchFamily="34" charset="0"/>
              </a:rPr>
              <a:t>Cad as a n-eascraíonn an bhrí a bhaineann le do shaol féin? Chaith súil siar ar an am a raibh tú sona agus/nó faoi shíocháin. Ar fhoghlaim tú rud ar bith faoin dóchas ón am sin?</a:t>
            </a:r>
            <a:endParaRPr lang="en-IE"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082358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439" name="Rectangle 18438">
            <a:extLst>
              <a:ext uri="{FF2B5EF4-FFF2-40B4-BE49-F238E27FC236}">
                <a16:creationId xmlns:a16="http://schemas.microsoft.com/office/drawing/2014/main" id="{16C5FA50-8D52-4617-AF91-5C7B1C8352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23D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DAEA8E-B28F-76E8-4869-979B5F20068F}"/>
              </a:ext>
            </a:extLst>
          </p:cNvPr>
          <p:cNvSpPr>
            <a:spLocks noGrp="1"/>
          </p:cNvSpPr>
          <p:nvPr>
            <p:ph type="title"/>
          </p:nvPr>
        </p:nvSpPr>
        <p:spPr>
          <a:xfrm>
            <a:off x="8752114" y="618681"/>
            <a:ext cx="3439886" cy="5896419"/>
          </a:xfrm>
        </p:spPr>
        <p:txBody>
          <a:bodyPr vert="horz" lIns="91440" tIns="45720" rIns="91440" bIns="45720" rtlCol="0" anchor="ctr">
            <a:noAutofit/>
          </a:bodyPr>
          <a:lstStyle/>
          <a:p>
            <a:pPr marL="228600" algn="just">
              <a:lnSpc>
                <a:spcPct val="107000"/>
              </a:lnSpc>
              <a:spcAft>
                <a:spcPts val="800"/>
              </a:spcAft>
            </a:pPr>
            <a:r>
              <a:rPr lang="en-US" sz="4800" dirty="0">
                <a:solidFill>
                  <a:schemeClr val="bg1"/>
                </a:solidFill>
                <a:effectLst/>
                <a:latin typeface="Calibri" panose="020F0502020204030204" pitchFamily="34" charset="0"/>
                <a:ea typeface="Calibri" panose="020F0502020204030204" pitchFamily="34" charset="0"/>
                <a:cs typeface="Kokila" panose="020B0604020202020204" pitchFamily="34" charset="0"/>
              </a:rPr>
              <a:t>Ní deireadh é dul d’éag, ach athrú</a:t>
            </a:r>
            <a:endParaRPr lang="en-IE"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44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2017 Easter Retreat – Life has changed, not ended – Verbum Dei">
            <a:extLst>
              <a:ext uri="{FF2B5EF4-FFF2-40B4-BE49-F238E27FC236}">
                <a16:creationId xmlns:a16="http://schemas.microsoft.com/office/drawing/2014/main" id="{ED14D0F1-ECE8-2AB8-5041-A84B20A17C0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2" b="4309"/>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683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9D16B6-0875-F958-1E72-CD54544F6326}"/>
              </a:ext>
            </a:extLst>
          </p:cNvPr>
          <p:cNvSpPr>
            <a:spLocks noGrp="1"/>
          </p:cNvSpPr>
          <p:nvPr>
            <p:ph type="title"/>
          </p:nvPr>
        </p:nvSpPr>
        <p:spPr>
          <a:xfrm>
            <a:off x="838200" y="565661"/>
            <a:ext cx="5089071" cy="1323439"/>
          </a:xfrm>
        </p:spPr>
        <p:txBody>
          <a:bodyPr anchor="t">
            <a:noAutofit/>
          </a:bodyPr>
          <a:lstStyle/>
          <a:p>
            <a:r>
              <a:rPr lang="en-IE" sz="6000" dirty="0">
                <a:solidFill>
                  <a:schemeClr val="bg1"/>
                </a:solidFill>
              </a:rPr>
              <a:t>Breithiúnas Dé</a:t>
            </a:r>
          </a:p>
        </p:txBody>
      </p:sp>
      <p:sp>
        <p:nvSpPr>
          <p:cNvPr id="8" name="Content Placeholder 7">
            <a:extLst>
              <a:ext uri="{FF2B5EF4-FFF2-40B4-BE49-F238E27FC236}">
                <a16:creationId xmlns:a16="http://schemas.microsoft.com/office/drawing/2014/main" id="{D0256F99-6664-EE12-EA35-287E6FD81377}"/>
              </a:ext>
            </a:extLst>
          </p:cNvPr>
          <p:cNvSpPr>
            <a:spLocks noGrp="1"/>
          </p:cNvSpPr>
          <p:nvPr>
            <p:ph idx="1"/>
          </p:nvPr>
        </p:nvSpPr>
        <p:spPr>
          <a:xfrm>
            <a:off x="838200" y="3146400"/>
            <a:ext cx="4391025" cy="2454300"/>
          </a:xfrm>
        </p:spPr>
        <p:txBody>
          <a:bodyPr>
            <a:normAutofit/>
          </a:bodyPr>
          <a:lstStyle/>
          <a:p>
            <a:r>
              <a:rPr lang="en-US" sz="1400" dirty="0">
                <a:solidFill>
                  <a:schemeClr val="bg1">
                    <a:alpha val="80000"/>
                  </a:schemeClr>
                </a:solidFill>
              </a:rPr>
              <a:t>Cuir téacs anseo más gá</a:t>
            </a:r>
          </a:p>
        </p:txBody>
      </p:sp>
      <p:pic>
        <p:nvPicPr>
          <p:cNvPr id="4" name="Content Placeholder 3">
            <a:extLst>
              <a:ext uri="{FF2B5EF4-FFF2-40B4-BE49-F238E27FC236}">
                <a16:creationId xmlns:a16="http://schemas.microsoft.com/office/drawing/2014/main" id="{C64B385F-3606-45CD-8FF0-0297C20AC732}"/>
              </a:ext>
            </a:extLst>
          </p:cNvPr>
          <p:cNvPicPr>
            <a:picLocks noChangeAspect="1"/>
          </p:cNvPicPr>
          <p:nvPr/>
        </p:nvPicPr>
        <p:blipFill>
          <a:blip r:embed="rId3"/>
          <a:stretch>
            <a:fillRect/>
          </a:stretch>
        </p:blipFill>
        <p:spPr>
          <a:xfrm>
            <a:off x="6095999" y="2170665"/>
            <a:ext cx="5260976" cy="2477646"/>
          </a:xfrm>
          <a:prstGeom prst="rect">
            <a:avLst/>
          </a:prstGeom>
        </p:spPr>
      </p:pic>
      <p:sp>
        <p:nvSpPr>
          <p:cNvPr id="3" name="Rectangle 2">
            <a:extLst>
              <a:ext uri="{FF2B5EF4-FFF2-40B4-BE49-F238E27FC236}">
                <a16:creationId xmlns:a16="http://schemas.microsoft.com/office/drawing/2014/main" id="{D69DE4F5-92A9-40C0-9A43-DEC0339546CA}"/>
              </a:ext>
            </a:extLst>
          </p:cNvPr>
          <p:cNvSpPr/>
          <p:nvPr/>
        </p:nvSpPr>
        <p:spPr>
          <a:xfrm>
            <a:off x="8082366" y="2580468"/>
            <a:ext cx="2960176" cy="1774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400" dirty="0">
                <a:effectLst/>
                <a:latin typeface="Calibri" panose="020F0502020204030204" pitchFamily="34" charset="0"/>
                <a:ea typeface="Calibri" panose="020F0502020204030204" pitchFamily="34" charset="0"/>
                <a:cs typeface="Times New Roman" panose="02020603050405020304" pitchFamily="18" charset="0"/>
              </a:rPr>
              <a:t>Agus an bheatha ag dul in éag, ní thabharfaidh Dia breithiúnas orainn de réir ár </a:t>
            </a:r>
            <a:r>
              <a:rPr lang="en-IE" sz="1400" dirty="0" err="1">
                <a:effectLst/>
                <a:latin typeface="Calibri" panose="020F0502020204030204" pitchFamily="34" charset="0"/>
                <a:ea typeface="Calibri" panose="020F0502020204030204" pitchFamily="34" charset="0"/>
                <a:cs typeface="Times New Roman" panose="02020603050405020304" pitchFamily="18" charset="0"/>
              </a:rPr>
              <a:t>mórghníomhartha</a:t>
            </a:r>
            <a:r>
              <a:rPr lang="en-IE" sz="1400" dirty="0">
                <a:effectLst/>
                <a:latin typeface="Calibri" panose="020F0502020204030204" pitchFamily="34" charset="0"/>
                <a:ea typeface="Calibri" panose="020F0502020204030204" pitchFamily="34" charset="0"/>
                <a:cs typeface="Times New Roman" panose="02020603050405020304" pitchFamily="18" charset="0"/>
              </a:rPr>
              <a:t> ná de réir na réadmhaoine a bhaineann linn, ach de réir mar a bhronnamar an grá.</a:t>
            </a:r>
          </a:p>
          <a:p>
            <a:pPr algn="ctr"/>
            <a:endParaRPr lang="en-IE" dirty="0"/>
          </a:p>
        </p:txBody>
      </p:sp>
    </p:spTree>
    <p:extLst>
      <p:ext uri="{BB962C8B-B14F-4D97-AF65-F5344CB8AC3E}">
        <p14:creationId xmlns:p14="http://schemas.microsoft.com/office/powerpoint/2010/main" val="2975515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F9BC-012E-717E-F021-35186B7DB2A2}"/>
              </a:ext>
            </a:extLst>
          </p:cNvPr>
          <p:cNvSpPr>
            <a:spLocks noGrp="1"/>
          </p:cNvSpPr>
          <p:nvPr>
            <p:ph type="title"/>
          </p:nvPr>
        </p:nvSpPr>
        <p:spPr/>
        <p:txBody>
          <a:bodyPr>
            <a:normAutofit/>
          </a:bodyPr>
          <a:lstStyle/>
          <a:p>
            <a:r>
              <a:rPr lang="en-IE" sz="6000" dirty="0"/>
              <a:t>D’íomhá Neimhe...</a:t>
            </a:r>
          </a:p>
        </p:txBody>
      </p:sp>
      <p:pic>
        <p:nvPicPr>
          <p:cNvPr id="4" name="Content Placeholder 3">
            <a:extLst>
              <a:ext uri="{FF2B5EF4-FFF2-40B4-BE49-F238E27FC236}">
                <a16:creationId xmlns:a16="http://schemas.microsoft.com/office/drawing/2014/main" id="{08E14250-46AA-A4AE-D089-0BAEF93359A2}"/>
              </a:ext>
            </a:extLst>
          </p:cNvPr>
          <p:cNvPicPr>
            <a:picLocks noGrp="1" noChangeAspect="1"/>
          </p:cNvPicPr>
          <p:nvPr>
            <p:ph idx="1"/>
          </p:nvPr>
        </p:nvPicPr>
        <p:blipFill>
          <a:blip r:embed="rId3"/>
          <a:stretch>
            <a:fillRect/>
          </a:stretch>
        </p:blipFill>
        <p:spPr>
          <a:xfrm>
            <a:off x="4466968" y="1825625"/>
            <a:ext cx="3258064" cy="4351338"/>
          </a:xfrm>
          <a:prstGeom prst="rect">
            <a:avLst/>
          </a:prstGeom>
        </p:spPr>
      </p:pic>
    </p:spTree>
    <p:extLst>
      <p:ext uri="{BB962C8B-B14F-4D97-AF65-F5344CB8AC3E}">
        <p14:creationId xmlns:p14="http://schemas.microsoft.com/office/powerpoint/2010/main" val="3819907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19DA5-FCEA-0061-66EF-715C198B931D}"/>
              </a:ext>
            </a:extLst>
          </p:cNvPr>
          <p:cNvSpPr>
            <a:spLocks noGrp="1"/>
          </p:cNvSpPr>
          <p:nvPr>
            <p:ph type="title"/>
          </p:nvPr>
        </p:nvSpPr>
        <p:spPr/>
        <p:txBody>
          <a:bodyPr>
            <a:normAutofit/>
          </a:bodyPr>
          <a:lstStyle/>
          <a:p>
            <a:r>
              <a:rPr lang="en-IE" sz="6000" dirty="0"/>
              <a:t>Íomhánna Neimhe sa Bhíobla…</a:t>
            </a:r>
          </a:p>
        </p:txBody>
      </p:sp>
      <p:pic>
        <p:nvPicPr>
          <p:cNvPr id="19460" name="Picture 4" descr="PPT - The Kingdom of Heaven's Wedding Banquet PowerPoint Presentation -  ID:1375757">
            <a:extLst>
              <a:ext uri="{FF2B5EF4-FFF2-40B4-BE49-F238E27FC236}">
                <a16:creationId xmlns:a16="http://schemas.microsoft.com/office/drawing/2014/main" id="{AEB8E886-FD5A-A7FF-61B0-145C7D3AB27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04" y="2409716"/>
            <a:ext cx="4582584" cy="3107005"/>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Blog | University of Health &amp; Healing">
            <a:extLst>
              <a:ext uri="{FF2B5EF4-FFF2-40B4-BE49-F238E27FC236}">
                <a16:creationId xmlns:a16="http://schemas.microsoft.com/office/drawing/2014/main" id="{F23681AC-6EAA-C660-2F3F-8465B1B6E7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6864" y="2409716"/>
            <a:ext cx="3860084" cy="38703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50C1780-1EC4-4A5E-BAD7-CE07DD040F20}"/>
              </a:ext>
            </a:extLst>
          </p:cNvPr>
          <p:cNvSpPr/>
          <p:nvPr/>
        </p:nvSpPr>
        <p:spPr>
          <a:xfrm>
            <a:off x="5785658" y="3133898"/>
            <a:ext cx="3358342" cy="25021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600" dirty="0">
                <a:effectLst/>
                <a:latin typeface="Calibri" panose="020F0502020204030204" pitchFamily="34" charset="0"/>
                <a:ea typeface="Calibri" panose="020F0502020204030204" pitchFamily="34" charset="0"/>
                <a:cs typeface="Times New Roman" panose="02020603050405020304" pitchFamily="18" charset="0"/>
              </a:rPr>
              <a:t>‘Is iomaí áras i dteach m'Athar.</a:t>
            </a:r>
          </a:p>
          <a:p>
            <a:r>
              <a:rPr lang="en-IE" sz="1600" dirty="0">
                <a:effectLst/>
                <a:latin typeface="Calibri" panose="020F0502020204030204" pitchFamily="34" charset="0"/>
                <a:ea typeface="Calibri" panose="020F0502020204030204" pitchFamily="34" charset="0"/>
                <a:cs typeface="Times New Roman" panose="02020603050405020304" pitchFamily="18" charset="0"/>
              </a:rPr>
              <a:t>Mura mbeadh, d'inseoinn daoibh é.</a:t>
            </a:r>
          </a:p>
          <a:p>
            <a:r>
              <a:rPr lang="en-IE" sz="1600" dirty="0">
                <a:effectLst/>
                <a:latin typeface="Calibri" panose="020F0502020204030204" pitchFamily="34" charset="0"/>
                <a:ea typeface="Calibri" panose="020F0502020204030204" pitchFamily="34" charset="0"/>
                <a:cs typeface="Times New Roman" panose="02020603050405020304" pitchFamily="18" charset="0"/>
              </a:rPr>
              <a:t>Óir táim ag dul ag cur áite i gcóir daoibh, agus má théim agus áit a chur i gcóir daoibh, tiocfaidh mé arís agus tógfaidh mé sibh chugam féin.’</a:t>
            </a:r>
          </a:p>
          <a:p>
            <a:r>
              <a:rPr lang="en-IE" sz="1600" dirty="0">
                <a:effectLst/>
                <a:latin typeface="Calibri" panose="020F0502020204030204" pitchFamily="34" charset="0"/>
                <a:ea typeface="Calibri" panose="020F0502020204030204" pitchFamily="34" charset="0"/>
                <a:cs typeface="Times New Roman" panose="02020603050405020304" pitchFamily="18" charset="0"/>
              </a:rPr>
              <a:t>Eoin 14:2-3</a:t>
            </a:r>
          </a:p>
          <a:p>
            <a:pPr algn="ctr"/>
            <a:endParaRPr lang="en-IE" dirty="0"/>
          </a:p>
        </p:txBody>
      </p:sp>
      <p:sp>
        <p:nvSpPr>
          <p:cNvPr id="5" name="Rectangle 4">
            <a:extLst>
              <a:ext uri="{FF2B5EF4-FFF2-40B4-BE49-F238E27FC236}">
                <a16:creationId xmlns:a16="http://schemas.microsoft.com/office/drawing/2014/main" id="{A9BC2C48-4907-4AB1-A304-F023C4EE6CF9}"/>
              </a:ext>
            </a:extLst>
          </p:cNvPr>
          <p:cNvSpPr/>
          <p:nvPr/>
        </p:nvSpPr>
        <p:spPr>
          <a:xfrm>
            <a:off x="1163782" y="2574528"/>
            <a:ext cx="3333404" cy="615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Bainis phósta Ríochta Neimhe.</a:t>
            </a:r>
          </a:p>
        </p:txBody>
      </p:sp>
    </p:spTree>
    <p:extLst>
      <p:ext uri="{BB962C8B-B14F-4D97-AF65-F5344CB8AC3E}">
        <p14:creationId xmlns:p14="http://schemas.microsoft.com/office/powerpoint/2010/main" val="42784981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CF10-E35B-FCFA-2C46-D789C073A287}"/>
              </a:ext>
            </a:extLst>
          </p:cNvPr>
          <p:cNvSpPr>
            <a:spLocks noGrp="1"/>
          </p:cNvSpPr>
          <p:nvPr>
            <p:ph type="title"/>
          </p:nvPr>
        </p:nvSpPr>
        <p:spPr>
          <a:xfrm>
            <a:off x="762001" y="803325"/>
            <a:ext cx="5314536" cy="1325563"/>
          </a:xfrm>
        </p:spPr>
        <p:txBody>
          <a:bodyPr>
            <a:normAutofit/>
          </a:bodyPr>
          <a:lstStyle/>
          <a:p>
            <a:r>
              <a:rPr lang="en-IE" sz="6000" dirty="0"/>
              <a:t>Ach …</a:t>
            </a:r>
          </a:p>
        </p:txBody>
      </p:sp>
      <p:sp>
        <p:nvSpPr>
          <p:cNvPr id="3" name="Content Placeholder 2">
            <a:extLst>
              <a:ext uri="{FF2B5EF4-FFF2-40B4-BE49-F238E27FC236}">
                <a16:creationId xmlns:a16="http://schemas.microsoft.com/office/drawing/2014/main" id="{CEEDD859-54D5-E81B-9706-C21D982C4200}"/>
              </a:ext>
            </a:extLst>
          </p:cNvPr>
          <p:cNvSpPr>
            <a:spLocks noGrp="1"/>
          </p:cNvSpPr>
          <p:nvPr>
            <p:ph idx="1"/>
          </p:nvPr>
        </p:nvSpPr>
        <p:spPr>
          <a:xfrm>
            <a:off x="762000" y="2279018"/>
            <a:ext cx="5314543" cy="3375920"/>
          </a:xfrm>
        </p:spPr>
        <p:txBody>
          <a:bodyPr anchor="t">
            <a:normAutofit/>
          </a:bodyPr>
          <a:lstStyle/>
          <a:p>
            <a:pPr marL="0" indent="0">
              <a:buNone/>
            </a:pPr>
            <a:r>
              <a:rPr lang="en-IE" sz="2400" dirty="0"/>
              <a:t>‘</a:t>
            </a:r>
            <a:r>
              <a:rPr lang="en-IE" sz="1800" dirty="0">
                <a:effectLst/>
                <a:latin typeface="Calibri" panose="020F0502020204030204" pitchFamily="34" charset="0"/>
                <a:ea typeface="Calibri" panose="020F0502020204030204" pitchFamily="34" charset="0"/>
                <a:cs typeface="Times New Roman" panose="02020603050405020304" pitchFamily="18" charset="0"/>
              </a:rPr>
              <a:t>Nithe nach bhfaca súil iad agus nár chuala cluas iad,</a:t>
            </a:r>
          </a:p>
          <a:p>
            <a:pPr marL="0" indent="0">
              <a:buNone/>
            </a:pPr>
            <a:r>
              <a:rPr lang="en-IE" sz="1800" dirty="0">
                <a:effectLst/>
                <a:latin typeface="Calibri" panose="020F0502020204030204" pitchFamily="34" charset="0"/>
                <a:ea typeface="Calibri" panose="020F0502020204030204" pitchFamily="34" charset="0"/>
                <a:cs typeface="Times New Roman" panose="02020603050405020304" pitchFamily="18" charset="0"/>
              </a:rPr>
              <a:t>nithe nár smaoinigh an duine orthu ina aigne,</a:t>
            </a:r>
          </a:p>
          <a:p>
            <a:pPr marL="0" indent="0">
              <a:buNone/>
            </a:pPr>
            <a:r>
              <a:rPr lang="en-IE" sz="1800" dirty="0">
                <a:effectLst/>
                <a:latin typeface="Calibri" panose="020F0502020204030204" pitchFamily="34" charset="0"/>
                <a:ea typeface="Calibri" panose="020F0502020204030204" pitchFamily="34" charset="0"/>
                <a:cs typeface="Times New Roman" panose="02020603050405020304" pitchFamily="18" charset="0"/>
              </a:rPr>
              <a:t>is iad atá ullamh ag Dia dóibh siúd a bheir grá dó.’</a:t>
            </a:r>
          </a:p>
          <a:p>
            <a:pPr marL="0" indent="0">
              <a:buNone/>
            </a:pPr>
            <a:r>
              <a:rPr lang="en-IE" sz="2400" dirty="0"/>
              <a:t>(1 Cor 2:9).</a:t>
            </a:r>
          </a:p>
        </p:txBody>
      </p:sp>
      <p:sp>
        <p:nvSpPr>
          <p:cNvPr id="20487" name="Freeform: Shape 20486">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482" name="Picture 2">
            <a:extLst>
              <a:ext uri="{FF2B5EF4-FFF2-40B4-BE49-F238E27FC236}">
                <a16:creationId xmlns:a16="http://schemas.microsoft.com/office/drawing/2014/main" id="{F1271DAA-14C9-EA52-0B0F-FD361D2287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3" r="1260"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004517"/>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3" name="Rectangle 21512">
            <a:extLst>
              <a:ext uri="{FF2B5EF4-FFF2-40B4-BE49-F238E27FC236}">
                <a16:creationId xmlns:a16="http://schemas.microsoft.com/office/drawing/2014/main" id="{3C54F4CE-85F0-46ED-80DA-9518C9251A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5" name="Freeform: Shape 21514">
            <a:extLst>
              <a:ext uri="{FF2B5EF4-FFF2-40B4-BE49-F238E27FC236}">
                <a16:creationId xmlns:a16="http://schemas.microsoft.com/office/drawing/2014/main" id="{DADD1FCA-8ACB-4958-81DD-4CDD6D3E1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24AD46-20B7-BDCD-2073-1046EC4A8EFD}"/>
              </a:ext>
            </a:extLst>
          </p:cNvPr>
          <p:cNvSpPr>
            <a:spLocks noGrp="1"/>
          </p:cNvSpPr>
          <p:nvPr>
            <p:ph type="title"/>
          </p:nvPr>
        </p:nvSpPr>
        <p:spPr>
          <a:xfrm>
            <a:off x="773408" y="992094"/>
            <a:ext cx="4664006" cy="4200392"/>
          </a:xfrm>
        </p:spPr>
        <p:txBody>
          <a:bodyPr vert="horz" lIns="91440" tIns="45720" rIns="91440" bIns="45720" rtlCol="0" anchor="b">
            <a:noAutofit/>
          </a:bodyPr>
          <a:lstStyle/>
          <a:p>
            <a:pPr algn="ctr"/>
            <a:r>
              <a:rPr lang="en-US" sz="6000" kern="1200" dirty="0">
                <a:solidFill>
                  <a:schemeClr val="tx1"/>
                </a:solidFill>
                <a:latin typeface="+mj-lt"/>
                <a:ea typeface="+mj-ea"/>
                <a:cs typeface="+mj-cs"/>
              </a:rPr>
              <a:t>Cad é an cruth a bheadh ar an saol síoraí?</a:t>
            </a:r>
          </a:p>
        </p:txBody>
      </p:sp>
      <p:pic>
        <p:nvPicPr>
          <p:cNvPr id="21508" name="Picture 4" descr="Colorful Questions- Abstract Painting Art Print">
            <a:extLst>
              <a:ext uri="{FF2B5EF4-FFF2-40B4-BE49-F238E27FC236}">
                <a16:creationId xmlns:a16="http://schemas.microsoft.com/office/drawing/2014/main" id="{9ED26764-1EFD-B88E-19F0-9A00B0A62B4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623616" y="578738"/>
            <a:ext cx="4252918" cy="567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933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97DEB4-4A88-4293-A935-9B25506C15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BE42BC3-6707-4CBF-9386-048B994A4F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Colorful Questions- Abstract Painting Art Print">
            <a:extLst>
              <a:ext uri="{FF2B5EF4-FFF2-40B4-BE49-F238E27FC236}">
                <a16:creationId xmlns:a16="http://schemas.microsoft.com/office/drawing/2014/main" id="{157D2F5E-F2D8-E1DA-9E7D-C125025F49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4427" y="953950"/>
            <a:ext cx="3720152" cy="496019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35D0ED1-A083-5D7A-A09F-F43D1C8FF0A3}"/>
              </a:ext>
            </a:extLst>
          </p:cNvPr>
          <p:cNvSpPr>
            <a:spLocks noGrp="1"/>
          </p:cNvSpPr>
          <p:nvPr>
            <p:ph idx="1"/>
          </p:nvPr>
        </p:nvSpPr>
        <p:spPr>
          <a:xfrm>
            <a:off x="5867400" y="2194102"/>
            <a:ext cx="5310116" cy="3908585"/>
          </a:xfrm>
        </p:spPr>
        <p:txBody>
          <a:bodyPr>
            <a:normAutofit/>
          </a:bodyPr>
          <a:lstStyle/>
          <a:p>
            <a:pPr marL="0" indent="0">
              <a:buNone/>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Font typeface="Arial" panose="020B0604020202020204" pitchFamily="34" charset="0"/>
              <a:buChar char="•"/>
              <a:tabLst>
                <a:tab pos="457200" algn="l"/>
              </a:tabLst>
            </a:pPr>
            <a:r>
              <a:rPr lang="en-IE" sz="2400" dirty="0">
                <a:effectLst/>
                <a:latin typeface="Calibri" panose="020F0502020204030204" pitchFamily="34" charset="0"/>
                <a:ea typeface="Calibri" panose="020F0502020204030204" pitchFamily="34" charset="0"/>
                <a:cs typeface="Times New Roman" panose="02020603050405020304" pitchFamily="18" charset="0"/>
              </a:rPr>
              <a:t>Tar éis bháis dúinn beireann Dia barróg ghrámhar comhfhiosach orainn, i láthair réamhbheartaithe Íosa Críost.</a:t>
            </a:r>
          </a:p>
          <a:p>
            <a:pPr marL="0" lvl="0" indent="0">
              <a:buNone/>
              <a:tabLst>
                <a:tab pos="457200" algn="l"/>
              </a:tabLst>
            </a:pPr>
            <a:r>
              <a:rPr lang="en-IE" sz="2400" dirty="0">
                <a:latin typeface="Calibri" panose="020F0502020204030204" pitchFamily="34" charset="0"/>
                <a:ea typeface="Calibri" panose="020F0502020204030204" pitchFamily="34" charset="0"/>
                <a:cs typeface="Times New Roman" panose="02020603050405020304" pitchFamily="18" charset="0"/>
              </a:rPr>
              <a:t>    </a:t>
            </a:r>
            <a:r>
              <a:rPr lang="en-IE" sz="2400" dirty="0">
                <a:effectLst/>
                <a:latin typeface="Calibri" panose="020F0502020204030204" pitchFamily="34" charset="0"/>
                <a:ea typeface="Calibri" panose="020F0502020204030204" pitchFamily="34" charset="0"/>
                <a:cs typeface="Times New Roman" panose="02020603050405020304" pitchFamily="18" charset="0"/>
              </a:rPr>
              <a:t> (Tom Wright, </a:t>
            </a:r>
            <a:r>
              <a:rPr lang="en-IE" sz="2400" i="1" dirty="0">
                <a:effectLst/>
                <a:latin typeface="Calibri" panose="020F0502020204030204" pitchFamily="34" charset="0"/>
                <a:ea typeface="Calibri" panose="020F0502020204030204" pitchFamily="34" charset="0"/>
                <a:cs typeface="Times New Roman" panose="02020603050405020304" pitchFamily="18" charset="0"/>
              </a:rPr>
              <a:t>Surprised by Hope</a:t>
            </a:r>
            <a:r>
              <a:rPr lang="en-IE" sz="2400" dirty="0">
                <a:effectLst/>
                <a:latin typeface="Calibri" panose="020F0502020204030204" pitchFamily="34" charset="0"/>
                <a:ea typeface="Calibri" panose="020F0502020204030204" pitchFamily="34" charset="0"/>
                <a:cs typeface="Times New Roman" panose="02020603050405020304" pitchFamily="18" charset="0"/>
              </a:rPr>
              <a:t>).</a:t>
            </a:r>
          </a:p>
          <a:p>
            <a:pPr marL="0" lvl="0" indent="0">
              <a:buNone/>
              <a:tabLst>
                <a:tab pos="457200" algn="l"/>
              </a:tabLst>
            </a:pP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IE" sz="2400" dirty="0">
                <a:effectLst/>
                <a:latin typeface="Calibri" panose="020F0502020204030204" pitchFamily="34" charset="0"/>
                <a:ea typeface="Calibri" panose="020F0502020204030204" pitchFamily="34" charset="0"/>
                <a:cs typeface="Times New Roman" panose="02020603050405020304" pitchFamily="18" charset="0"/>
              </a:rPr>
              <a:t>Ainm eile ar Dhia, is ea Neamh. </a:t>
            </a:r>
          </a:p>
          <a:p>
            <a:pPr marL="0" lvl="0" indent="0">
              <a:buNone/>
              <a:tabLst>
                <a:tab pos="457200" algn="l"/>
              </a:tabLst>
            </a:pPr>
            <a:r>
              <a:rPr lang="en-IE" sz="2400" dirty="0">
                <a:effectLst/>
                <a:latin typeface="Calibri" panose="020F0502020204030204" pitchFamily="34" charset="0"/>
                <a:ea typeface="Calibri" panose="020F0502020204030204" pitchFamily="34" charset="0"/>
                <a:cs typeface="Times New Roman" panose="02020603050405020304" pitchFamily="18" charset="0"/>
              </a:rPr>
              <a:t>     (Tom Wright, </a:t>
            </a:r>
            <a:r>
              <a:rPr lang="en-IE" sz="2400" i="1" dirty="0">
                <a:effectLst/>
                <a:latin typeface="Calibri" panose="020F0502020204030204" pitchFamily="34" charset="0"/>
                <a:ea typeface="Calibri" panose="020F0502020204030204" pitchFamily="34" charset="0"/>
                <a:cs typeface="Times New Roman" panose="02020603050405020304" pitchFamily="18" charset="0"/>
              </a:rPr>
              <a:t>Surprised by Hope</a:t>
            </a:r>
            <a:r>
              <a:rPr lang="en-IE" sz="24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476324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Obair Shínithe 6</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Déan comparáid idir an tuiscint atá ag na Críostaithe maidir leis an saol síoraí, agus an rud a thuigeann na Moslamaigh agus na Giúdaigh faoi. Cad iad na cosúlachtaí agus cad iad na difríochtaí atá ann?  </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2828737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D8F1113-2E3C-46E3-B54F-B7F421EEF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65DDECC-A11E-434E-87B2-8997CD3832F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0A9092BE-A36C-4833-8E71-2850F4AF7C3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1E3F0C5B-76A9-4A8F-A1CB-35C0DE83A83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202722D1-549B-407E-BF75-2A1E8DB5BAD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5CA8D742-18BD-41B5-9C00-FCFFAED2575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BF81081-4C33-488E-A37E-B95567D0BFA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462F0DE0-CEBA-420B-8032-FB60893B8E1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5DAD7DD-F32D-420A-836D-5E1D06B80AA6}"/>
              </a:ext>
            </a:extLst>
          </p:cNvPr>
          <p:cNvSpPr>
            <a:spLocks noGrp="1"/>
          </p:cNvSpPr>
          <p:nvPr>
            <p:ph type="title"/>
          </p:nvPr>
        </p:nvSpPr>
        <p:spPr>
          <a:xfrm>
            <a:off x="2047793" y="4614902"/>
            <a:ext cx="8081960" cy="943954"/>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Scéal Alfred Nobel</a:t>
            </a:r>
          </a:p>
        </p:txBody>
      </p:sp>
      <p:sp>
        <p:nvSpPr>
          <p:cNvPr id="32" name="Isosceles Triangle 39">
            <a:extLst>
              <a:ext uri="{FF2B5EF4-FFF2-40B4-BE49-F238E27FC236}">
                <a16:creationId xmlns:a16="http://schemas.microsoft.com/office/drawing/2014/main" id="{4F37E7FB-7372-47E3-914E-7CF7E94B1C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92384" y="4386808"/>
            <a:ext cx="407233" cy="351063"/>
          </a:xfrm>
          <a:prstGeom prst="triangle">
            <a:avLst/>
          </a:prstGeom>
          <a:solidFill>
            <a:srgbClr val="D0C6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6E168E2-3256-43A5-9298-9E5A6AE8F7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2847" y="954593"/>
            <a:ext cx="6086306" cy="3432215"/>
          </a:xfrm>
          <a:prstGeom prst="rect">
            <a:avLst/>
          </a:prstGeom>
          <a:solidFill>
            <a:schemeClr val="bg1"/>
          </a:solidFill>
          <a:ln w="19050">
            <a:solidFill>
              <a:srgbClr val="D0C60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The merchant of death' behind the Nobel Prizes">
            <a:hlinkClick r:id="" action="ppaction://media"/>
            <a:extLst>
              <a:ext uri="{FF2B5EF4-FFF2-40B4-BE49-F238E27FC236}">
                <a16:creationId xmlns:a16="http://schemas.microsoft.com/office/drawing/2014/main" id="{C810E0D1-69AA-8AEB-EE2C-FEBB04DB40D3}"/>
              </a:ext>
            </a:extLst>
          </p:cNvPr>
          <p:cNvPicPr>
            <a:picLocks noGrp="1" noRot="1" noChangeAspect="1"/>
          </p:cNvPicPr>
          <p:nvPr>
            <p:ph idx="1"/>
            <a:videoFile r:link="rId1"/>
          </p:nvPr>
        </p:nvPicPr>
        <p:blipFill>
          <a:blip r:embed="rId4"/>
          <a:stretch>
            <a:fillRect/>
          </a:stretch>
        </p:blipFill>
        <p:spPr>
          <a:xfrm>
            <a:off x="3352803" y="1120792"/>
            <a:ext cx="5486394" cy="3099816"/>
          </a:xfrm>
          <a:prstGeom prst="rect">
            <a:avLst/>
          </a:prstGeom>
          <a:ln w="12700">
            <a:noFill/>
          </a:ln>
        </p:spPr>
      </p:pic>
    </p:spTree>
    <p:extLst>
      <p:ext uri="{BB962C8B-B14F-4D97-AF65-F5344CB8AC3E}">
        <p14:creationId xmlns:p14="http://schemas.microsoft.com/office/powerpoint/2010/main" val="135650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2544" name="Rectangle 22543">
            <a:extLst>
              <a:ext uri="{FF2B5EF4-FFF2-40B4-BE49-F238E27FC236}">
                <a16:creationId xmlns:a16="http://schemas.microsoft.com/office/drawing/2014/main" id="{B0792D4F-247E-46FE-85FC-881DEFA41D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E36283A8-6CED-DD2D-B611-61BC36A83196}"/>
              </a:ext>
            </a:extLst>
          </p:cNvPr>
          <p:cNvSpPr>
            <a:spLocks noGrp="1"/>
          </p:cNvSpPr>
          <p:nvPr>
            <p:ph type="title"/>
          </p:nvPr>
        </p:nvSpPr>
        <p:spPr>
          <a:xfrm>
            <a:off x="721009" y="172879"/>
            <a:ext cx="10515600" cy="1197864"/>
          </a:xfrm>
        </p:spPr>
        <p:txBody>
          <a:bodyPr>
            <a:normAutofit/>
          </a:bodyPr>
          <a:lstStyle/>
          <a:p>
            <a:r>
              <a:rPr lang="en-IE" sz="6000" dirty="0"/>
              <a:t>Tráth na </a:t>
            </a:r>
            <a:r>
              <a:rPr lang="en-IE" sz="6000" dirty="0" err="1"/>
              <a:t>gCeist</a:t>
            </a:r>
            <a:r>
              <a:rPr lang="en-IE" sz="6000" dirty="0"/>
              <a:t>!</a:t>
            </a:r>
          </a:p>
        </p:txBody>
      </p:sp>
      <p:cxnSp>
        <p:nvCxnSpPr>
          <p:cNvPr id="22546" name="Straight Connector 22545">
            <a:extLst>
              <a:ext uri="{FF2B5EF4-FFF2-40B4-BE49-F238E27FC236}">
                <a16:creationId xmlns:a16="http://schemas.microsoft.com/office/drawing/2014/main" id="{CE272F12-AF86-441A-BC1B-C014BBBF85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5488" y="585216"/>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pic>
        <p:nvPicPr>
          <p:cNvPr id="22530" name="Picture 2" descr="Teaching About the Nobel Peace Prize in ELT - Global Campaign for Peace  Education">
            <a:extLst>
              <a:ext uri="{FF2B5EF4-FFF2-40B4-BE49-F238E27FC236}">
                <a16:creationId xmlns:a16="http://schemas.microsoft.com/office/drawing/2014/main" id="{EC41282B-2AEA-1AA0-E361-91FF6BDE707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73829" y="1370743"/>
            <a:ext cx="9076156" cy="51280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3181771-DC2E-401E-B671-5DA03E5B4E78}"/>
              </a:ext>
            </a:extLst>
          </p:cNvPr>
          <p:cNvPicPr>
            <a:picLocks noChangeAspect="1"/>
          </p:cNvPicPr>
          <p:nvPr/>
        </p:nvPicPr>
        <p:blipFill rotWithShape="1">
          <a:blip r:embed="rId4"/>
          <a:srcRect l="3612" t="37746" r="39135" b="18504"/>
          <a:stretch/>
        </p:blipFill>
        <p:spPr bwMode="auto">
          <a:xfrm>
            <a:off x="3100648" y="1438102"/>
            <a:ext cx="8607590" cy="48047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61651494"/>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Obair Shínithe 6(b)</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4995949"/>
            <a:ext cx="9565028" cy="1461963"/>
          </a:xfrm>
        </p:spPr>
        <p:txBody>
          <a:bodyPr>
            <a:normAutofit/>
          </a:bodyPr>
          <a:lstStyle/>
          <a:p>
            <a:pPr marL="0" indent="0">
              <a:buNone/>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Scríobh do thuairisc bháis féin! </a:t>
            </a:r>
          </a:p>
          <a:p>
            <a:pPr marL="0" indent="0">
              <a:buNone/>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Cad iad na spriocanna a bhainfeá amach? </a:t>
            </a:r>
          </a:p>
          <a:p>
            <a:pPr marL="0" indent="0">
              <a:buNone/>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Conas mar a bheidh cuimhne ag daoine ort? </a:t>
            </a:r>
          </a:p>
          <a:p>
            <a:pPr marL="0" indent="0">
              <a:buNone/>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Cad iad na rudaí ba thábhachtaí i do shaol? </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9382901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82F2C0-C1BA-4D15-ACD0-311B49F667A6}"/>
              </a:ext>
            </a:extLst>
          </p:cNvPr>
          <p:cNvSpPr>
            <a:spLocks noGrp="1"/>
          </p:cNvSpPr>
          <p:nvPr>
            <p:ph type="title"/>
          </p:nvPr>
        </p:nvSpPr>
        <p:spPr>
          <a:xfrm>
            <a:off x="1006900" y="1188637"/>
            <a:ext cx="3409712" cy="4480726"/>
          </a:xfrm>
        </p:spPr>
        <p:txBody>
          <a:bodyPr>
            <a:normAutofit/>
          </a:bodyPr>
          <a:lstStyle/>
          <a:p>
            <a:pPr algn="r"/>
            <a:r>
              <a:rPr lang="en-US" sz="4800" dirty="0"/>
              <a:t>Intinn Fhoghlama</a:t>
            </a:r>
            <a:endParaRPr lang="en-IE" sz="4800" dirty="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99DA3C-7139-45EB-990B-741D791B05EE}"/>
              </a:ext>
            </a:extLst>
          </p:cNvPr>
          <p:cNvSpPr>
            <a:spLocks noGrp="1"/>
          </p:cNvSpPr>
          <p:nvPr>
            <p:ph idx="1"/>
          </p:nvPr>
        </p:nvSpPr>
        <p:spPr>
          <a:xfrm>
            <a:off x="5138928" y="1338729"/>
            <a:ext cx="5327686" cy="4180542"/>
          </a:xfrm>
        </p:spPr>
        <p:txBody>
          <a:bodyPr anchor="ctr">
            <a:normAutofit/>
          </a:bodyPr>
          <a:lstStyle/>
          <a:p>
            <a:pPr marL="342900" lvl="0" indent="-342900">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An coincheap den saol a bheith teoranta, cé go mbíonn sé lán de bhrí, a scrúdú.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An bealach ina mbíonn áit lárnach ag an bpobal maidir le cabhair a sholáthar le déileáil leis an mbás, a phlé lena chéile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Coincheap an dóchais i dtéarmaí an fhreastail a scrúdú, agus an tuiscint atá ag na Críostaithe maidir leis an mbeatha shíoraí a iniúchadh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E" sz="2400" dirty="0"/>
          </a:p>
        </p:txBody>
      </p:sp>
    </p:spTree>
    <p:extLst>
      <p:ext uri="{BB962C8B-B14F-4D97-AF65-F5344CB8AC3E}">
        <p14:creationId xmlns:p14="http://schemas.microsoft.com/office/powerpoint/2010/main" val="1251504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131BAD53-4E89-4F62-BBB7-26359763ED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5" name="Freeform: Shape 24584">
            <a:extLst>
              <a:ext uri="{FF2B5EF4-FFF2-40B4-BE49-F238E27FC236}">
                <a16:creationId xmlns:a16="http://schemas.microsoft.com/office/drawing/2014/main" id="{62756DA2-40EB-4C6F-B962-5822FFB54F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D8D43F3-8A27-EDCD-AED1-D6DCE6D6C70E}"/>
              </a:ext>
            </a:extLst>
          </p:cNvPr>
          <p:cNvSpPr>
            <a:spLocks noGrp="1"/>
          </p:cNvSpPr>
          <p:nvPr>
            <p:ph type="title"/>
          </p:nvPr>
        </p:nvSpPr>
        <p:spPr>
          <a:xfrm>
            <a:off x="591402" y="266700"/>
            <a:ext cx="4000997" cy="1330839"/>
          </a:xfrm>
        </p:spPr>
        <p:txBody>
          <a:bodyPr>
            <a:noAutofit/>
          </a:bodyPr>
          <a:lstStyle/>
          <a:p>
            <a:r>
              <a:rPr lang="en-IE" sz="4800" dirty="0"/>
              <a:t>An Ghníomhaíocht Dheiridh</a:t>
            </a:r>
          </a:p>
        </p:txBody>
      </p:sp>
      <p:sp>
        <p:nvSpPr>
          <p:cNvPr id="3" name="Content Placeholder 2">
            <a:extLst>
              <a:ext uri="{FF2B5EF4-FFF2-40B4-BE49-F238E27FC236}">
                <a16:creationId xmlns:a16="http://schemas.microsoft.com/office/drawing/2014/main" id="{A0021688-F029-DB83-3571-528430E73B5C}"/>
              </a:ext>
            </a:extLst>
          </p:cNvPr>
          <p:cNvSpPr>
            <a:spLocks noGrp="1"/>
          </p:cNvSpPr>
          <p:nvPr>
            <p:ph idx="1"/>
          </p:nvPr>
        </p:nvSpPr>
        <p:spPr>
          <a:xfrm>
            <a:off x="367270" y="1392886"/>
            <a:ext cx="4545551" cy="5350813"/>
          </a:xfrm>
        </p:spPr>
        <p:txBody>
          <a:bodyPr>
            <a:noAutofit/>
          </a:bodyPr>
          <a:lstStyle/>
          <a:p>
            <a:endParaRPr lang="en-IE" sz="2400" dirty="0"/>
          </a:p>
          <a:p>
            <a:pPr marL="342900" lvl="0" indent="-342900">
              <a:buFont typeface="Arial" panose="020B0604020202020204" pitchFamily="34" charset="0"/>
              <a:buChar char="•"/>
              <a:tabLst>
                <a:tab pos="457200" algn="l"/>
              </a:tabLst>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IE" sz="2400" dirty="0">
                <a:effectLst/>
                <a:latin typeface="Calibri" panose="020F0502020204030204" pitchFamily="34" charset="0"/>
                <a:ea typeface="Calibri" panose="020F0502020204030204" pitchFamily="34" charset="0"/>
                <a:cs typeface="Times New Roman" panose="02020603050405020304" pitchFamily="18" charset="0"/>
              </a:rPr>
              <a:t>Nuair a bhíomar ag caint faoin mbás agus faoin mbriseadh croí, chualamar scéalta áirithe faoin ailse. An bhféadfaí airgead a thiomsú in bhur mbaile féin ar mhaithe le carthanacht ailse?</a:t>
            </a:r>
          </a:p>
          <a:p>
            <a:pPr marL="342900" lvl="0" indent="-342900">
              <a:buFont typeface="Arial" panose="020B0604020202020204" pitchFamily="34" charset="0"/>
              <a:buChar char="•"/>
              <a:tabLst>
                <a:tab pos="457200" algn="l"/>
              </a:tabLst>
            </a:pPr>
            <a:r>
              <a:rPr lang="en-IE" sz="2400" dirty="0">
                <a:effectLst/>
                <a:latin typeface="Calibri" panose="020F0502020204030204" pitchFamily="34" charset="0"/>
                <a:ea typeface="Calibri" panose="020F0502020204030204" pitchFamily="34" charset="0"/>
                <a:cs typeface="Times New Roman" panose="02020603050405020304" pitchFamily="18" charset="0"/>
              </a:rPr>
              <a:t>Maidir leis an tiomsú airgid seo, nach bhféadfaí searmanas urnaí a reáchtáil do phobal na scoile sin agaibhse mar chuimhneachán ar na daoine sin a d’fhulaing ón ailse, agus ar son a muintire chomh maith? </a:t>
            </a:r>
          </a:p>
        </p:txBody>
      </p:sp>
      <p:pic>
        <p:nvPicPr>
          <p:cNvPr id="24578" name="Picture 2" descr="Why Not">
            <a:extLst>
              <a:ext uri="{FF2B5EF4-FFF2-40B4-BE49-F238E27FC236}">
                <a16:creationId xmlns:a16="http://schemas.microsoft.com/office/drawing/2014/main" id="{DB090ED6-42AA-70AE-2AE9-2D0935C80BF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45457" y="1392887"/>
            <a:ext cx="6155141" cy="409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6020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64D464-898B-4908-88FD-33A83D6ED6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ED3296-75ED-4C37-83F8-25B5EAF2684C}"/>
              </a:ext>
            </a:extLst>
          </p:cNvPr>
          <p:cNvSpPr>
            <a:spLocks noGrp="1"/>
          </p:cNvSpPr>
          <p:nvPr>
            <p:ph type="title"/>
          </p:nvPr>
        </p:nvSpPr>
        <p:spPr>
          <a:xfrm>
            <a:off x="838200" y="365126"/>
            <a:ext cx="9808597" cy="1146176"/>
          </a:xfrm>
        </p:spPr>
        <p:txBody>
          <a:bodyPr>
            <a:normAutofit/>
          </a:bodyPr>
          <a:lstStyle/>
          <a:p>
            <a:r>
              <a:rPr lang="en-US" sz="6000" dirty="0">
                <a:solidFill>
                  <a:schemeClr val="bg1"/>
                </a:solidFill>
              </a:rPr>
              <a:t>Naisc </a:t>
            </a:r>
            <a:r>
              <a:rPr lang="en-US" sz="6000" dirty="0" err="1">
                <a:solidFill>
                  <a:schemeClr val="bg1"/>
                </a:solidFill>
              </a:rPr>
              <a:t>Chomhchuraclaim</a:t>
            </a:r>
            <a:endParaRPr lang="en-IE" sz="6000" dirty="0">
              <a:solidFill>
                <a:schemeClr val="bg1"/>
              </a:solidFill>
            </a:endParaRPr>
          </a:p>
        </p:txBody>
      </p:sp>
      <p:sp>
        <p:nvSpPr>
          <p:cNvPr id="10" name="Freeform: Shape 9">
            <a:extLst>
              <a:ext uri="{FF2B5EF4-FFF2-40B4-BE49-F238E27FC236}">
                <a16:creationId xmlns:a16="http://schemas.microsoft.com/office/drawing/2014/main" id="{F0BC1D9E-4401-4EC0-88FD-ED103CB570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0670" y="2"/>
            <a:ext cx="1191330" cy="1511301"/>
          </a:xfrm>
          <a:custGeom>
            <a:avLst/>
            <a:gdLst>
              <a:gd name="connsiteX0" fmla="*/ 697617 w 1191330"/>
              <a:gd name="connsiteY0" fmla="*/ 0 h 1511301"/>
              <a:gd name="connsiteX1" fmla="*/ 1191330 w 1191330"/>
              <a:gd name="connsiteY1" fmla="*/ 0 h 1511301"/>
              <a:gd name="connsiteX2" fmla="*/ 1191330 w 1191330"/>
              <a:gd name="connsiteY2" fmla="*/ 1511301 h 1511301"/>
              <a:gd name="connsiteX3" fmla="*/ 0 w 1191330"/>
              <a:gd name="connsiteY3" fmla="*/ 1511301 h 1511301"/>
            </a:gdLst>
            <a:ahLst/>
            <a:cxnLst>
              <a:cxn ang="0">
                <a:pos x="connsiteX0" y="connsiteY0"/>
              </a:cxn>
              <a:cxn ang="0">
                <a:pos x="connsiteX1" y="connsiteY1"/>
              </a:cxn>
              <a:cxn ang="0">
                <a:pos x="connsiteX2" y="connsiteY2"/>
              </a:cxn>
              <a:cxn ang="0">
                <a:pos x="connsiteX3" y="connsiteY3"/>
              </a:cxn>
            </a:cxnLst>
            <a:rect l="l" t="t" r="r" b="b"/>
            <a:pathLst>
              <a:path w="1191330" h="1511301">
                <a:moveTo>
                  <a:pt x="697617" y="0"/>
                </a:moveTo>
                <a:lnTo>
                  <a:pt x="1191330" y="0"/>
                </a:lnTo>
                <a:lnTo>
                  <a:pt x="1191330" y="1511301"/>
                </a:lnTo>
                <a:lnTo>
                  <a:pt x="0" y="15113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Freeform: Shape 11">
            <a:extLst>
              <a:ext uri="{FF2B5EF4-FFF2-40B4-BE49-F238E27FC236}">
                <a16:creationId xmlns:a16="http://schemas.microsoft.com/office/drawing/2014/main" id="{B0AAF7C9-094E-400C-A428-F6C2262F65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0753320" cy="5167312"/>
          </a:xfrm>
          <a:custGeom>
            <a:avLst/>
            <a:gdLst>
              <a:gd name="connsiteX0" fmla="*/ 0 w 10753320"/>
              <a:gd name="connsiteY0" fmla="*/ 0 h 5167312"/>
              <a:gd name="connsiteX1" fmla="*/ 9680943 w 10753320"/>
              <a:gd name="connsiteY1" fmla="*/ 0 h 5167312"/>
              <a:gd name="connsiteX2" fmla="*/ 9680223 w 10753320"/>
              <a:gd name="connsiteY2" fmla="*/ 952 h 5167312"/>
              <a:gd name="connsiteX3" fmla="*/ 10753320 w 10753320"/>
              <a:gd name="connsiteY3" fmla="*/ 952 h 5167312"/>
              <a:gd name="connsiteX4" fmla="*/ 8359441 w 10753320"/>
              <a:gd name="connsiteY4" fmla="*/ 5167312 h 5167312"/>
              <a:gd name="connsiteX5" fmla="*/ 4821866 w 10753320"/>
              <a:gd name="connsiteY5" fmla="*/ 5167312 h 5167312"/>
              <a:gd name="connsiteX6" fmla="*/ 4821866 w 10753320"/>
              <a:gd name="connsiteY6" fmla="*/ 5166360 h 5167312"/>
              <a:gd name="connsiteX7" fmla="*/ 0 w 10753320"/>
              <a:gd name="connsiteY7" fmla="*/ 516636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53320" h="5167312">
                <a:moveTo>
                  <a:pt x="0" y="0"/>
                </a:moveTo>
                <a:lnTo>
                  <a:pt x="9680943" y="0"/>
                </a:lnTo>
                <a:lnTo>
                  <a:pt x="9680223" y="952"/>
                </a:lnTo>
                <a:lnTo>
                  <a:pt x="10753320" y="952"/>
                </a:lnTo>
                <a:lnTo>
                  <a:pt x="8359441" y="5167312"/>
                </a:lnTo>
                <a:lnTo>
                  <a:pt x="4821866" y="5167312"/>
                </a:lnTo>
                <a:lnTo>
                  <a:pt x="4821866" y="5166360"/>
                </a:lnTo>
                <a:lnTo>
                  <a:pt x="0" y="51663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DAC1226-6071-48A6-B745-10C34B4AA847}"/>
              </a:ext>
            </a:extLst>
          </p:cNvPr>
          <p:cNvSpPr>
            <a:spLocks noGrp="1"/>
          </p:cNvSpPr>
          <p:nvPr>
            <p:ph idx="1"/>
          </p:nvPr>
        </p:nvSpPr>
        <p:spPr>
          <a:xfrm>
            <a:off x="838200" y="2055811"/>
            <a:ext cx="7685785" cy="4121152"/>
          </a:xfrm>
        </p:spPr>
        <p:txBody>
          <a:bodyPr>
            <a:noAutofit/>
          </a:bodyPr>
          <a:lstStyle/>
          <a:p>
            <a:pPr>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Naisc </a:t>
            </a:r>
            <a:r>
              <a:rPr lang="en-IE" sz="1800" dirty="0" err="1">
                <a:effectLst/>
                <a:latin typeface="Calibri" panose="020F0502020204030204" pitchFamily="34" charset="0"/>
                <a:ea typeface="Calibri" panose="020F0502020204030204" pitchFamily="34" charset="0"/>
                <a:cs typeface="Times New Roman" panose="02020603050405020304" pitchFamily="18" charset="0"/>
              </a:rPr>
              <a:t>Chomhchuraclaim</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Stair – cuimhneamh ar na nósanna a bhí ann fadó agus conas mar a leanann gnéithe díobh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Ealaín – íomhánna Neimhe a tharraingt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Béarla – cumas scríofa – litríocht, cumhacht an fhocail scríofa (Dónal Walsh, Paul Kalanithi)</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Gaeilge – na traidisiúin Ghaelacha, m.sh. an tórramh</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Spórt – ról lucht spóirt agus iad ag tacú le teaghlach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Dhónal</a:t>
            </a:r>
            <a:r>
              <a:rPr lang="en-US" sz="1800" dirty="0">
                <a:effectLst/>
                <a:latin typeface="Calibri" panose="020F0502020204030204" pitchFamily="34" charset="0"/>
                <a:ea typeface="Calibri" panose="020F0502020204030204" pitchFamily="34" charset="0"/>
                <a:cs typeface="Times New Roman" panose="02020603050405020304" pitchFamily="18" charset="0"/>
              </a:rPr>
              <a:t> Walsh</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Folláine – Tábhacht an mhuintearais agus aire á thabhairt dúinn féin agus don duine eile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Freeform: Shape 13">
            <a:extLst>
              <a:ext uri="{FF2B5EF4-FFF2-40B4-BE49-F238E27FC236}">
                <a16:creationId xmlns:a16="http://schemas.microsoft.com/office/drawing/2014/main" id="{6200B311-3585-4069-AAC6-CD443FA5B8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986" y="1690688"/>
            <a:ext cx="3668014" cy="5167312"/>
          </a:xfrm>
          <a:custGeom>
            <a:avLst/>
            <a:gdLst>
              <a:gd name="connsiteX0" fmla="*/ 2391664 w 3668014"/>
              <a:gd name="connsiteY0" fmla="*/ 0 h 5167312"/>
              <a:gd name="connsiteX1" fmla="*/ 3668014 w 3668014"/>
              <a:gd name="connsiteY1" fmla="*/ 0 h 5167312"/>
              <a:gd name="connsiteX2" fmla="*/ 3668014 w 3668014"/>
              <a:gd name="connsiteY2" fmla="*/ 5167312 h 5167312"/>
              <a:gd name="connsiteX3" fmla="*/ 0 w 3668014"/>
              <a:gd name="connsiteY3" fmla="*/ 5167312 h 5167312"/>
              <a:gd name="connsiteX4" fmla="*/ 2393879 w 3668014"/>
              <a:gd name="connsiteY4" fmla="*/ 952 h 5167312"/>
              <a:gd name="connsiteX5" fmla="*/ 2391664 w 3668014"/>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8014" h="5167312">
                <a:moveTo>
                  <a:pt x="2391664" y="0"/>
                </a:moveTo>
                <a:lnTo>
                  <a:pt x="3668014" y="0"/>
                </a:lnTo>
                <a:lnTo>
                  <a:pt x="3668014" y="5167312"/>
                </a:lnTo>
                <a:lnTo>
                  <a:pt x="0" y="5167312"/>
                </a:lnTo>
                <a:lnTo>
                  <a:pt x="2393879" y="952"/>
                </a:lnTo>
                <a:lnTo>
                  <a:pt x="2391664"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1228224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9099</TotalTime>
  <Words>3849</Words>
  <Application>Microsoft Office PowerPoint</Application>
  <PresentationFormat>Widescreen</PresentationFormat>
  <Paragraphs>375</Paragraphs>
  <Slides>50</Slides>
  <Notes>50</Notes>
  <HiddenSlides>0</HiddenSlides>
  <MMClips>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Arial</vt:lpstr>
      <vt:lpstr>Bradley Hand ITC</vt:lpstr>
      <vt:lpstr>Calibri</vt:lpstr>
      <vt:lpstr>Calibri Light</vt:lpstr>
      <vt:lpstr>Kokila</vt:lpstr>
      <vt:lpstr>Roboto</vt:lpstr>
      <vt:lpstr>Times New Roman</vt:lpstr>
      <vt:lpstr>Tw Cen MT</vt:lpstr>
      <vt:lpstr>Office Theme</vt:lpstr>
      <vt:lpstr>Samhain: Muinín againn as Dia, as an mBeatha, as a Chéile</vt:lpstr>
      <vt:lpstr>Intinn Fhoghlama</vt:lpstr>
      <vt:lpstr>Critéir Ratha</vt:lpstr>
      <vt:lpstr>Eochairfhocail</vt:lpstr>
      <vt:lpstr>Maidir leis an traidisiún Críostaí, ní bhíonn leisce orainn an bás a phlé</vt:lpstr>
      <vt:lpstr>Cuid 1</vt:lpstr>
      <vt:lpstr>Machnamh</vt:lpstr>
      <vt:lpstr>Cén cruth atá air?</vt:lpstr>
      <vt:lpstr>Pléigh i bPéirí</vt:lpstr>
      <vt:lpstr>Sula bhfaighidh mé bás: Ba mhaith liom an taithí seo a bheith agam, nó na gaiscí seo a bheith curtha i gcrích agam</vt:lpstr>
      <vt:lpstr>Plé</vt:lpstr>
      <vt:lpstr>Obair Shínithe 1</vt:lpstr>
      <vt:lpstr>Dónal Walsh – livelife.org</vt:lpstr>
      <vt:lpstr>Freagair na Ceisteanna seo sa Rang:</vt:lpstr>
      <vt:lpstr>PowerPoint Presentation</vt:lpstr>
      <vt:lpstr>Baineann luach leis an mbeatha…</vt:lpstr>
      <vt:lpstr>Obair Shínithe 2</vt:lpstr>
      <vt:lpstr>Cuid 2</vt:lpstr>
      <vt:lpstr>An tSochraid </vt:lpstr>
      <vt:lpstr>An t-éag agus na Gaeil</vt:lpstr>
      <vt:lpstr>Ceisteanna:</vt:lpstr>
      <vt:lpstr>  Labhraíonn Kevin faoin iarracht a dhéanann sé, teacht thar an éag agus an chailliúint …</vt:lpstr>
      <vt:lpstr>Obair Roghnach:</vt:lpstr>
      <vt:lpstr>Nuair a bhíonn tú féin faoi bhrón…</vt:lpstr>
      <vt:lpstr>Cuid 3</vt:lpstr>
      <vt:lpstr>Cad atá againn…</vt:lpstr>
      <vt:lpstr>Dhá Chúis Dóchais</vt:lpstr>
      <vt:lpstr>Gráigí a Chéile</vt:lpstr>
      <vt:lpstr>Obair Shínithe 3</vt:lpstr>
      <vt:lpstr>An Ghluaiseacht Ospíse</vt:lpstr>
      <vt:lpstr>Obair Shínithe 4:</vt:lpstr>
      <vt:lpstr>Dar leis na Críostaithe, baineann Dia leis an ngrá…</vt:lpstr>
      <vt:lpstr>Ní focail amháin, ach gníomhartha…..</vt:lpstr>
      <vt:lpstr>Agus ar scoil daoibh..</vt:lpstr>
      <vt:lpstr>Pléigh …</vt:lpstr>
      <vt:lpstr>Obair Shínithe 5</vt:lpstr>
      <vt:lpstr>Ní deireadh é dul d’éag, ach athrú</vt:lpstr>
      <vt:lpstr>Breithiúnas Dé</vt:lpstr>
      <vt:lpstr>D’íomhá Neimhe...</vt:lpstr>
      <vt:lpstr>Íomhánna Neimhe sa Bhíobla…</vt:lpstr>
      <vt:lpstr>Ach …</vt:lpstr>
      <vt:lpstr>Cad é an cruth a bheadh ar an saol síoraí?</vt:lpstr>
      <vt:lpstr>PowerPoint Presentation</vt:lpstr>
      <vt:lpstr>Obair Shínithe 6</vt:lpstr>
      <vt:lpstr>Scéal Alfred Nobel</vt:lpstr>
      <vt:lpstr>Tráth na gCeist!</vt:lpstr>
      <vt:lpstr>Obair Shínithe 6(b)</vt:lpstr>
      <vt:lpstr>Intinn Fhoghlama</vt:lpstr>
      <vt:lpstr>An Ghníomhaíocht Dheiridh</vt:lpstr>
      <vt:lpstr>Naisc Chomhchuraclaim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Remember Them</dc:title>
  <dc:creator>Karen O'Donovan</dc:creator>
  <cp:lastModifiedBy>Alan Hynes</cp:lastModifiedBy>
  <cp:revision>153</cp:revision>
  <dcterms:created xsi:type="dcterms:W3CDTF">2021-08-22T17:22:32Z</dcterms:created>
  <dcterms:modified xsi:type="dcterms:W3CDTF">2022-10-27T14:02:24Z</dcterms:modified>
</cp:coreProperties>
</file>