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0A811-1E7B-4328-8C25-63B491B2E5C3}" type="datetimeFigureOut">
              <a:rPr lang="en-GB" smtClean="0"/>
              <a:pPr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C4A81-672E-453D-AEC2-35E432F27B9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synodresourcecenter.org/wma/worship/worship_assistants/acolytes/0003/adventwreath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6" name="Picture 14" descr="http://powerpictures.crystalgraphics.com/photo/christmas_red_gold_bauble_decorations_holly_mistletoe_cg9p9629099c_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143000" y="1828800"/>
            <a:ext cx="684514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Advent</a:t>
            </a:r>
            <a:endParaRPr lang="en-US" sz="16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  <p:sp>
        <p:nvSpPr>
          <p:cNvPr id="13320" name="AutoShape 8" descr="https://t2.ftcdn.net/jpg/00/94/42/39/240_F_94423993_csZ3WfbD6UVtByIH3JqWAqLPSwyklkX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clipartbest.com/cliparts/yjT/xRA/yjTxRAeiE.gif"/>
          <p:cNvPicPr>
            <a:picLocks noChangeAspect="1" noChangeArrowheads="1"/>
          </p:cNvPicPr>
          <p:nvPr/>
        </p:nvPicPr>
        <p:blipFill>
          <a:blip r:embed="rId2" cstate="print"/>
          <a:srcRect l="9091" t="4545" r="23602" b="2273"/>
          <a:stretch>
            <a:fillRect/>
          </a:stretch>
        </p:blipFill>
        <p:spPr bwMode="auto">
          <a:xfrm>
            <a:off x="6477000" y="1447800"/>
            <a:ext cx="2667000" cy="5257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33400" y="685800"/>
            <a:ext cx="8077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Advent is a season which prepares the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Christian church for the celebration of the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birth of Jesus Christ.</a:t>
            </a:r>
          </a:p>
          <a:p>
            <a:endParaRPr lang="en-GB" sz="2800" b="1" dirty="0">
              <a:latin typeface="Estrangelo Edessa" pitchFamily="66" charset="0"/>
              <a:cs typeface="Estrangelo Edessa" pitchFamily="66" charset="0"/>
            </a:endParaRPr>
          </a:p>
          <a:p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Advent begins on the Sunday nearest to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30th November.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3505200"/>
            <a:ext cx="6477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The word 'advent' come from the Latin word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 smtClean="0">
                <a:latin typeface="Estrangelo Edessa" pitchFamily="66" charset="0"/>
                <a:cs typeface="Estrangelo Edessa" pitchFamily="66" charset="0"/>
              </a:rPr>
              <a:t>‘</a:t>
            </a:r>
            <a:r>
              <a:rPr lang="en-GB" sz="2800" i="1" dirty="0" err="1" smtClean="0">
                <a:latin typeface="Estrangelo Edessa" pitchFamily="66" charset="0"/>
                <a:cs typeface="Estrangelo Edessa" pitchFamily="66" charset="0"/>
              </a:rPr>
              <a:t>adventus</a:t>
            </a:r>
            <a:r>
              <a:rPr lang="en-GB" sz="2800" i="1" dirty="0" smtClean="0">
                <a:latin typeface="Estrangelo Edessa" pitchFamily="66" charset="0"/>
                <a:cs typeface="Estrangelo Edessa" pitchFamily="66" charset="0"/>
              </a:rPr>
              <a:t>', </a:t>
            </a: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which means </a:t>
            </a:r>
            <a:r>
              <a:rPr lang="en-GB" sz="2800" i="1" dirty="0" smtClean="0">
                <a:latin typeface="Estrangelo Edessa" pitchFamily="66" charset="0"/>
                <a:cs typeface="Estrangelo Edessa" pitchFamily="66" charset="0"/>
              </a:rPr>
              <a:t>‘</a:t>
            </a:r>
            <a:r>
              <a:rPr lang="en-GB" sz="2800" b="1" i="1" dirty="0" smtClean="0">
                <a:latin typeface="Estrangelo Edessa" pitchFamily="66" charset="0"/>
                <a:cs typeface="Estrangelo Edessa" pitchFamily="66" charset="0"/>
              </a:rPr>
              <a:t>coming’ </a:t>
            </a:r>
            <a:r>
              <a:rPr lang="en-GB" sz="2800" i="1" dirty="0" smtClean="0">
                <a:latin typeface="Estrangelo Edessa" pitchFamily="66" charset="0"/>
                <a:cs typeface="Estrangelo Edessa" pitchFamily="66" charset="0"/>
              </a:rPr>
              <a:t>or</a:t>
            </a:r>
            <a:r>
              <a:rPr lang="en-GB" sz="2800" b="1" i="1" dirty="0" smtClean="0">
                <a:latin typeface="Estrangelo Edessa" pitchFamily="66" charset="0"/>
                <a:cs typeface="Estrangelo Edessa" pitchFamily="66" charset="0"/>
              </a:rPr>
              <a:t> ‘arrival.’</a:t>
            </a:r>
            <a:endParaRPr lang="en-GB" sz="2800" b="1" i="1" dirty="0"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800600"/>
            <a:ext cx="64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Christians regard this time as one of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reflection and penitence in preparation for </a:t>
            </a:r>
            <a:br>
              <a:rPr lang="en-GB" sz="2800" dirty="0">
                <a:latin typeface="Estrangelo Edessa" pitchFamily="66" charset="0"/>
                <a:cs typeface="Estrangelo Edessa" pitchFamily="66" charset="0"/>
              </a:rPr>
            </a:br>
            <a:r>
              <a:rPr lang="en-GB" sz="2800" dirty="0">
                <a:latin typeface="Estrangelo Edessa" pitchFamily="66" charset="0"/>
                <a:cs typeface="Estrangelo Edessa" pitchFamily="66" charset="0"/>
              </a:rPr>
              <a:t>Christmas.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http://www.ivillage.ca/sites/default/files/imagecache/node_photo_gallery_single_view/Crafty-Advent-Calendar-by-Alex-N5023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200400" cy="3200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91771" y="5421868"/>
            <a:ext cx="164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Advent candles</a:t>
            </a:r>
            <a:endParaRPr lang="en-GB" b="1" dirty="0"/>
          </a:p>
        </p:txBody>
      </p:sp>
      <p:pic>
        <p:nvPicPr>
          <p:cNvPr id="17413" name="Picture 5" descr="http://housetohome.media.ipcdigital.co.uk/96/000010534/1cf3_orh550w550/Adventcandle-Selfridges.jpg"/>
          <p:cNvPicPr>
            <a:picLocks noChangeAspect="1" noChangeArrowheads="1"/>
          </p:cNvPicPr>
          <p:nvPr/>
        </p:nvPicPr>
        <p:blipFill>
          <a:blip r:embed="rId3" cstate="print"/>
          <a:srcRect l="42182" r="36000"/>
          <a:stretch>
            <a:fillRect/>
          </a:stretch>
        </p:blipFill>
        <p:spPr bwMode="auto">
          <a:xfrm>
            <a:off x="7086600" y="762000"/>
            <a:ext cx="1524000" cy="4724400"/>
          </a:xfrm>
          <a:prstGeom prst="rect">
            <a:avLst/>
          </a:prstGeom>
          <a:noFill/>
        </p:spPr>
      </p:pic>
      <p:pic>
        <p:nvPicPr>
          <p:cNvPr id="17415" name="Picture 7" descr="http://www.nationalaltarguildassociation.org/wp-content/uploads/2012/11/Adventwreat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581400"/>
            <a:ext cx="2286000" cy="2667000"/>
          </a:xfrm>
          <a:prstGeom prst="rect">
            <a:avLst/>
          </a:prstGeom>
          <a:noFill/>
        </p:spPr>
      </p:pic>
      <p:pic>
        <p:nvPicPr>
          <p:cNvPr id="17417" name="Picture 9" descr="http://www.allsoulsce.rochdale.sch.uk/sampled/199848/9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762000"/>
            <a:ext cx="2368968" cy="2667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219200" y="228600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There are lots of different ways of observing </a:t>
            </a:r>
            <a:r>
              <a:rPr lang="en-GB" sz="2400" dirty="0" smtClean="0"/>
              <a:t>Advent</a:t>
            </a:r>
            <a:r>
              <a:rPr lang="en-GB" sz="2400" dirty="0"/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495800"/>
            <a:ext cx="1835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Advent calendars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5800" y="3505200"/>
            <a:ext cx="1288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Christingles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0" y="6248400"/>
            <a:ext cx="2258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Advent wreaths/rings</a:t>
            </a:r>
            <a:endParaRPr lang="en-GB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304800"/>
            <a:ext cx="6006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There </a:t>
            </a:r>
            <a:r>
              <a:rPr lang="en-GB" sz="2800" dirty="0"/>
              <a:t>are lots of different Advent Rings: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 l="6695" t="14376" r="6911" b="5607"/>
          <a:stretch>
            <a:fillRect/>
          </a:stretch>
        </p:blipFill>
        <p:spPr bwMode="auto">
          <a:xfrm>
            <a:off x="685800" y="990600"/>
            <a:ext cx="1905000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5882" t="12751" r="5882" b="5751"/>
          <a:stretch>
            <a:fillRect/>
          </a:stretch>
        </p:blipFill>
        <p:spPr bwMode="auto">
          <a:xfrm>
            <a:off x="5867400" y="3733800"/>
            <a:ext cx="22860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 l="9312" t="8392" r="9984"/>
          <a:stretch>
            <a:fillRect/>
          </a:stretch>
        </p:blipFill>
        <p:spPr bwMode="auto">
          <a:xfrm>
            <a:off x="6553200" y="1066800"/>
            <a:ext cx="1981200" cy="249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 l="7692" t="9859" r="6154"/>
          <a:stretch>
            <a:fillRect/>
          </a:stretch>
        </p:blipFill>
        <p:spPr bwMode="auto">
          <a:xfrm>
            <a:off x="1219200" y="3733800"/>
            <a:ext cx="2133600" cy="2482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6" cstate="print"/>
          <a:srcRect l="4887" t="7475" r="4887"/>
          <a:stretch>
            <a:fillRect/>
          </a:stretch>
        </p:blipFill>
        <p:spPr bwMode="auto">
          <a:xfrm>
            <a:off x="3505200" y="914400"/>
            <a:ext cx="2286000" cy="2652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581400" y="3886200"/>
            <a:ext cx="2209800" cy="26776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/>
              <a:t>The different colours are very important</a:t>
            </a:r>
            <a:r>
              <a:rPr lang="en-GB" sz="2400" b="1" dirty="0" smtClean="0"/>
              <a:t>.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 smtClean="0"/>
              <a:t> </a:t>
            </a:r>
            <a:r>
              <a:rPr lang="en-GB" sz="2400" b="1" dirty="0"/>
              <a:t>What do you think they </a:t>
            </a:r>
            <a:br>
              <a:rPr lang="en-GB" sz="2400" b="1" dirty="0"/>
            </a:br>
            <a:r>
              <a:rPr lang="en-GB" sz="2400" b="1" dirty="0" smtClean="0"/>
              <a:t>might mean</a:t>
            </a:r>
            <a:r>
              <a:rPr lang="en-GB" sz="2400" b="1"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114550"/>
            <a:ext cx="35052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143000" y="228600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Each part of the Advent Ring has a different meaning.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1554540"/>
            <a:ext cx="2514600" cy="156966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First Candle</a:t>
            </a:r>
          </a:p>
          <a:p>
            <a:pPr algn="ctr"/>
            <a:r>
              <a:rPr lang="en-GB" sz="1600" dirty="0" smtClean="0"/>
              <a:t>The first candle is called the candle of </a:t>
            </a:r>
            <a:r>
              <a:rPr lang="en-GB" sz="1600" b="1" dirty="0" smtClean="0"/>
              <a:t>HOPE</a:t>
            </a:r>
            <a:r>
              <a:rPr lang="en-GB" sz="1600" dirty="0" smtClean="0"/>
              <a:t>. This candle symbolises the hope Christians have in Jesus Christ.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152400" y="3810000"/>
            <a:ext cx="2514600" cy="156966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Second Candle</a:t>
            </a:r>
          </a:p>
          <a:p>
            <a:pPr algn="ctr"/>
            <a:r>
              <a:rPr lang="en-GB" sz="1600" dirty="0" smtClean="0"/>
              <a:t>The second candle is called the candle of </a:t>
            </a:r>
            <a:r>
              <a:rPr lang="en-GB" sz="1600" b="1" dirty="0" smtClean="0"/>
              <a:t>PEACE. </a:t>
            </a:r>
            <a:r>
              <a:rPr lang="en-GB" sz="1600" dirty="0" smtClean="0"/>
              <a:t>This candle symbolises the peace Christians feel  by  having  Jesus  in their lives.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6477000" y="1524000"/>
            <a:ext cx="2514600" cy="156966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Fourth Candle</a:t>
            </a:r>
          </a:p>
          <a:p>
            <a:pPr algn="ctr"/>
            <a:r>
              <a:rPr lang="en-GB" sz="1600" dirty="0" smtClean="0"/>
              <a:t>The fourth candle is called the candle of </a:t>
            </a:r>
            <a:r>
              <a:rPr lang="en-GB" sz="1600" b="1" dirty="0" smtClean="0"/>
              <a:t>LOVE. </a:t>
            </a:r>
            <a:r>
              <a:rPr lang="en-GB" sz="1600" dirty="0" smtClean="0"/>
              <a:t>This candle symbolises the love Christians have for Jesus Christ.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6477000" y="3840540"/>
            <a:ext cx="2438400" cy="1569660"/>
          </a:xfrm>
          <a:prstGeom prst="rect">
            <a:avLst/>
          </a:prstGeom>
          <a:gradFill flip="none" rotWithShape="1">
            <a:gsLst>
              <a:gs pos="0">
                <a:srgbClr val="FF7C80">
                  <a:tint val="66000"/>
                  <a:satMod val="160000"/>
                </a:srgbClr>
              </a:gs>
              <a:gs pos="50000">
                <a:srgbClr val="FF7C80">
                  <a:tint val="44500"/>
                  <a:satMod val="160000"/>
                </a:srgbClr>
              </a:gs>
              <a:gs pos="100000">
                <a:srgbClr val="FF7C8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Third Candle</a:t>
            </a:r>
          </a:p>
          <a:p>
            <a:pPr algn="ctr"/>
            <a:r>
              <a:rPr lang="en-GB" sz="1600" dirty="0" smtClean="0"/>
              <a:t>This  candle is called the candle of </a:t>
            </a:r>
            <a:r>
              <a:rPr lang="en-GB" sz="1600" b="1" dirty="0" smtClean="0"/>
              <a:t>JOY. </a:t>
            </a:r>
            <a:r>
              <a:rPr lang="en-GB" sz="1600" dirty="0" smtClean="0"/>
              <a:t>This candle symbolises the joy Christians feel by  having  Jesus  in their lives.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310689" y="680472"/>
            <a:ext cx="251460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Fifth Candle</a:t>
            </a:r>
          </a:p>
          <a:p>
            <a:pPr algn="ctr"/>
            <a:r>
              <a:rPr lang="en-GB" sz="1600" dirty="0" smtClean="0"/>
              <a:t>This candle represent Jesus Christ. It is lit on Christmas Day to show that Christians believe that Jesus is the light of the world.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150644" y="5516635"/>
            <a:ext cx="5071311" cy="83099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The Wreath</a:t>
            </a:r>
          </a:p>
          <a:p>
            <a:pPr algn="ctr"/>
            <a:r>
              <a:rPr lang="en-GB" sz="1600" dirty="0" smtClean="0"/>
              <a:t>It is a circle made of evergreen leaves and branches. It symbolises life, hope and the eternity of God.</a:t>
            </a:r>
          </a:p>
        </p:txBody>
      </p:sp>
      <p:cxnSp>
        <p:nvCxnSpPr>
          <p:cNvPr id="4" name="Straight Connector 3"/>
          <p:cNvCxnSpPr>
            <a:stCxn id="5" idx="3"/>
          </p:cNvCxnSpPr>
          <p:nvPr/>
        </p:nvCxnSpPr>
        <p:spPr>
          <a:xfrm>
            <a:off x="2667000" y="2339370"/>
            <a:ext cx="1219200" cy="754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656973" y="3230635"/>
            <a:ext cx="1610227" cy="12651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67775" y="3687836"/>
            <a:ext cx="1619252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053262" y="2457987"/>
            <a:ext cx="1433765" cy="5898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9" idx="2"/>
          </p:cNvCxnSpPr>
          <p:nvPr/>
        </p:nvCxnSpPr>
        <p:spPr>
          <a:xfrm>
            <a:off x="4567989" y="2250132"/>
            <a:ext cx="0" cy="11026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67989" y="4495798"/>
            <a:ext cx="0" cy="10208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"/>
          <p:cNvSpPr>
            <a:spLocks noChangeAspect="1" noChangeArrowheads="1"/>
          </p:cNvSpPr>
          <p:nvPr/>
        </p:nvSpPr>
        <p:spPr bwMode="auto">
          <a:xfrm>
            <a:off x="152400" y="609600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irc_mi" descr="http://synodresourcecenter.org/wma/worship/worship_assistants/acolytes/0003/adventwreath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041" y="1839913"/>
            <a:ext cx="5187798" cy="387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2700" y="811213"/>
            <a:ext cx="14859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10400" y="2806701"/>
            <a:ext cx="17145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6883248" y="793750"/>
            <a:ext cx="17145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32164" y="4648200"/>
            <a:ext cx="17145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75780" y="2139156"/>
            <a:ext cx="17145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2518723" y="993818"/>
            <a:ext cx="2864702" cy="7968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581650" y="5835651"/>
            <a:ext cx="24003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flipV="1">
            <a:off x="5867400" y="3835149"/>
            <a:ext cx="11430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V="1">
            <a:off x="5033803" y="1498098"/>
            <a:ext cx="1714500" cy="1371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H="1" flipV="1">
            <a:off x="3854653" y="1547415"/>
            <a:ext cx="493350" cy="125928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 flipV="1">
            <a:off x="1840648" y="3567905"/>
            <a:ext cx="978752" cy="12670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1676400" y="4800557"/>
            <a:ext cx="1905000" cy="76204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>
            <a:off x="5410200" y="5195888"/>
            <a:ext cx="34290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52400" y="486325"/>
            <a:ext cx="56493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LO: 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To understand and explain the symbolism of the Advent Ring.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7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235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Comic Sans MS</vt:lpstr>
      <vt:lpstr>Estrangelo Edessa</vt:lpstr>
      <vt:lpstr>Imprint MT Shadow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Jamie Ann Maguire</cp:lastModifiedBy>
  <cp:revision>12</cp:revision>
  <dcterms:created xsi:type="dcterms:W3CDTF">2015-11-21T10:32:14Z</dcterms:created>
  <dcterms:modified xsi:type="dcterms:W3CDTF">2016-11-25T10:05:26Z</dcterms:modified>
</cp:coreProperties>
</file>