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8" r:id="rId1"/>
  </p:sldMasterIdLst>
  <p:sldIdLst>
    <p:sldId id="256" r:id="rId2"/>
    <p:sldId id="257" r:id="rId3"/>
    <p:sldId id="275" r:id="rId4"/>
    <p:sldId id="269" r:id="rId5"/>
    <p:sldId id="270" r:id="rId6"/>
    <p:sldId id="262" r:id="rId7"/>
    <p:sldId id="263" r:id="rId8"/>
    <p:sldId id="272" r:id="rId9"/>
    <p:sldId id="273" r:id="rId10"/>
    <p:sldId id="265" r:id="rId11"/>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66"/>
    <a:srgbClr val="FF3399"/>
    <a:srgbClr val="E789E9"/>
    <a:srgbClr val="6D1353"/>
    <a:srgbClr val="008080"/>
    <a:srgbClr val="736E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23" d="100"/>
          <a:sy n="123" d="100"/>
        </p:scale>
        <p:origin x="114" y="1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52DF4BE-DFCD-4919-BB1A-EF64C64DACD4}" type="datetimeFigureOut">
              <a:rPr lang="en-GB" smtClean="0"/>
              <a:t>20/01/2021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0C4300B-60D7-4A6A-A901-8FDA4644744A}" type="slidenum">
              <a:rPr lang="en-GB" smtClean="0"/>
              <a:t>‹#›</a:t>
            </a:fld>
            <a:endParaRPr lang="en-GB" dirty="0"/>
          </a:p>
        </p:txBody>
      </p:sp>
    </p:spTree>
    <p:extLst>
      <p:ext uri="{BB962C8B-B14F-4D97-AF65-F5344CB8AC3E}">
        <p14:creationId xmlns:p14="http://schemas.microsoft.com/office/powerpoint/2010/main" val="40961342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2DF4BE-DFCD-4919-BB1A-EF64C64DACD4}" type="datetimeFigureOut">
              <a:rPr lang="en-GB" smtClean="0"/>
              <a:t>20/01/2021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0C4300B-60D7-4A6A-A901-8FDA4644744A}" type="slidenum">
              <a:rPr lang="en-GB" smtClean="0"/>
              <a:t>‹#›</a:t>
            </a:fld>
            <a:endParaRPr lang="en-GB" dirty="0"/>
          </a:p>
        </p:txBody>
      </p:sp>
    </p:spTree>
    <p:extLst>
      <p:ext uri="{BB962C8B-B14F-4D97-AF65-F5344CB8AC3E}">
        <p14:creationId xmlns:p14="http://schemas.microsoft.com/office/powerpoint/2010/main" val="40423953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52DF4BE-DFCD-4919-BB1A-EF64C64DACD4}" type="datetimeFigureOut">
              <a:rPr lang="en-GB" smtClean="0"/>
              <a:t>20/01/2021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0C4300B-60D7-4A6A-A901-8FDA4644744A}" type="slidenum">
              <a:rPr lang="en-GB" smtClean="0"/>
              <a:t>‹#›</a:t>
            </a:fld>
            <a:endParaRPr lang="en-GB" dirty="0"/>
          </a:p>
        </p:txBody>
      </p:sp>
    </p:spTree>
    <p:extLst>
      <p:ext uri="{BB962C8B-B14F-4D97-AF65-F5344CB8AC3E}">
        <p14:creationId xmlns:p14="http://schemas.microsoft.com/office/powerpoint/2010/main" val="206042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52DF4BE-DFCD-4919-BB1A-EF64C64DACD4}" type="datetimeFigureOut">
              <a:rPr lang="en-GB" smtClean="0"/>
              <a:t>20/01/2021</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10C4300B-60D7-4A6A-A901-8FDA4644744A}" type="slidenum">
              <a:rPr lang="en-GB" smtClean="0"/>
              <a:t>‹#›</a:t>
            </a:fld>
            <a:endParaRPr lang="en-GB" dirty="0"/>
          </a:p>
        </p:txBody>
      </p:sp>
    </p:spTree>
    <p:extLst>
      <p:ext uri="{BB962C8B-B14F-4D97-AF65-F5344CB8AC3E}">
        <p14:creationId xmlns:p14="http://schemas.microsoft.com/office/powerpoint/2010/main" val="343428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52DF4BE-DFCD-4919-BB1A-EF64C64DACD4}" type="datetimeFigureOut">
              <a:rPr lang="en-GB" smtClean="0"/>
              <a:t>20/01/2021</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10C4300B-60D7-4A6A-A901-8FDA4644744A}" type="slidenum">
              <a:rPr lang="en-GB" smtClean="0"/>
              <a:t>‹#›</a:t>
            </a:fld>
            <a:endParaRPr lang="en-GB" dirty="0"/>
          </a:p>
        </p:txBody>
      </p:sp>
    </p:spTree>
    <p:extLst>
      <p:ext uri="{BB962C8B-B14F-4D97-AF65-F5344CB8AC3E}">
        <p14:creationId xmlns:p14="http://schemas.microsoft.com/office/powerpoint/2010/main" val="1118228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52DF4BE-DFCD-4919-BB1A-EF64C64DACD4}" type="datetimeFigureOut">
              <a:rPr lang="en-GB" smtClean="0"/>
              <a:t>20/01/2021</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10C4300B-60D7-4A6A-A901-8FDA4644744A}" type="slidenum">
              <a:rPr lang="en-GB" smtClean="0"/>
              <a:t>‹#›</a:t>
            </a:fld>
            <a:endParaRPr lang="en-GB" dirty="0"/>
          </a:p>
        </p:txBody>
      </p:sp>
    </p:spTree>
    <p:extLst>
      <p:ext uri="{BB962C8B-B14F-4D97-AF65-F5344CB8AC3E}">
        <p14:creationId xmlns:p14="http://schemas.microsoft.com/office/powerpoint/2010/main" val="502799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2DF4BE-DFCD-4919-BB1A-EF64C64DACD4}" type="datetimeFigureOut">
              <a:rPr lang="en-GB" smtClean="0"/>
              <a:t>20/01/2021</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10C4300B-60D7-4A6A-A901-8FDA4644744A}" type="slidenum">
              <a:rPr lang="en-GB" smtClean="0"/>
              <a:t>‹#›</a:t>
            </a:fld>
            <a:endParaRPr lang="en-GB" dirty="0"/>
          </a:p>
        </p:txBody>
      </p:sp>
    </p:spTree>
    <p:extLst>
      <p:ext uri="{BB962C8B-B14F-4D97-AF65-F5344CB8AC3E}">
        <p14:creationId xmlns:p14="http://schemas.microsoft.com/office/powerpoint/2010/main" val="4035859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52DF4BE-DFCD-4919-BB1A-EF64C64DACD4}" type="datetimeFigureOut">
              <a:rPr lang="en-GB" smtClean="0"/>
              <a:t>20/01/2021</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10C4300B-60D7-4A6A-A901-8FDA4644744A}" type="slidenum">
              <a:rPr lang="en-GB" smtClean="0"/>
              <a:t>‹#›</a:t>
            </a:fld>
            <a:endParaRPr lang="en-GB" dirty="0"/>
          </a:p>
        </p:txBody>
      </p:sp>
    </p:spTree>
    <p:extLst>
      <p:ext uri="{BB962C8B-B14F-4D97-AF65-F5344CB8AC3E}">
        <p14:creationId xmlns:p14="http://schemas.microsoft.com/office/powerpoint/2010/main" val="22009918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10C4300B-60D7-4A6A-A901-8FDA4644744A}" type="slidenum">
              <a:rPr lang="en-GB" smtClean="0"/>
              <a:t>‹#›</a:t>
            </a:fld>
            <a:endParaRPr lang="en-GB" dirty="0"/>
          </a:p>
        </p:txBody>
      </p:sp>
      <p:sp>
        <p:nvSpPr>
          <p:cNvPr id="5" name="Date Placeholder 4"/>
          <p:cNvSpPr>
            <a:spLocks noGrp="1"/>
          </p:cNvSpPr>
          <p:nvPr>
            <p:ph type="dt" sz="half" idx="10"/>
          </p:nvPr>
        </p:nvSpPr>
        <p:spPr/>
        <p:txBody>
          <a:bodyPr/>
          <a:lstStyle/>
          <a:p>
            <a:fld id="{352DF4BE-DFCD-4919-BB1A-EF64C64DACD4}" type="datetimeFigureOut">
              <a:rPr lang="en-GB" smtClean="0"/>
              <a:t>20/01/2021</a:t>
            </a:fld>
            <a:endParaRPr lang="en-GB" dirty="0"/>
          </a:p>
        </p:txBody>
      </p:sp>
    </p:spTree>
    <p:extLst>
      <p:ext uri="{BB962C8B-B14F-4D97-AF65-F5344CB8AC3E}">
        <p14:creationId xmlns:p14="http://schemas.microsoft.com/office/powerpoint/2010/main" val="39178582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52DF4BE-DFCD-4919-BB1A-EF64C64DACD4}" type="datetimeFigureOut">
              <a:rPr lang="en-GB" smtClean="0"/>
              <a:t>20/01/2021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0C4300B-60D7-4A6A-A901-8FDA4644744A}" type="slidenum">
              <a:rPr lang="en-GB" smtClean="0"/>
              <a:t>‹#›</a:t>
            </a:fld>
            <a:endParaRPr lang="en-GB" dirty="0"/>
          </a:p>
        </p:txBody>
      </p:sp>
    </p:spTree>
    <p:extLst>
      <p:ext uri="{BB962C8B-B14F-4D97-AF65-F5344CB8AC3E}">
        <p14:creationId xmlns:p14="http://schemas.microsoft.com/office/powerpoint/2010/main" val="3551681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52DF4BE-DFCD-4919-BB1A-EF64C64DACD4}" type="datetimeFigureOut">
              <a:rPr lang="en-GB" smtClean="0"/>
              <a:t>20/01/2021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0C4300B-60D7-4A6A-A901-8FDA4644744A}" type="slidenum">
              <a:rPr lang="en-GB" smtClean="0"/>
              <a:t>‹#›</a:t>
            </a:fld>
            <a:endParaRPr lang="en-GB"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990100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52DF4BE-DFCD-4919-BB1A-EF64C64DACD4}" type="datetimeFigureOut">
              <a:rPr lang="en-GB" smtClean="0"/>
              <a:t>20/01/2021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0C4300B-60D7-4A6A-A901-8FDA4644744A}" type="slidenum">
              <a:rPr lang="en-GB" smtClean="0"/>
              <a:t>‹#›</a:t>
            </a:fld>
            <a:endParaRPr lang="en-GB" dirty="0"/>
          </a:p>
        </p:txBody>
      </p:sp>
    </p:spTree>
    <p:extLst>
      <p:ext uri="{BB962C8B-B14F-4D97-AF65-F5344CB8AC3E}">
        <p14:creationId xmlns:p14="http://schemas.microsoft.com/office/powerpoint/2010/main" val="33481911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52DF4BE-DFCD-4919-BB1A-EF64C64DACD4}" type="datetimeFigureOut">
              <a:rPr lang="en-GB" smtClean="0"/>
              <a:t>20/01/2021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0C4300B-60D7-4A6A-A901-8FDA4644744A}" type="slidenum">
              <a:rPr lang="en-GB" smtClean="0"/>
              <a:t>‹#›</a:t>
            </a:fld>
            <a:endParaRPr lang="en-GB"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1122557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52DF4BE-DFCD-4919-BB1A-EF64C64DACD4}" type="datetimeFigureOut">
              <a:rPr lang="en-GB" smtClean="0"/>
              <a:t>20/01/2021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0C4300B-60D7-4A6A-A901-8FDA4644744A}" type="slidenum">
              <a:rPr lang="en-GB" smtClean="0"/>
              <a:t>‹#›</a:t>
            </a:fld>
            <a:endParaRPr lang="en-GB" dirty="0"/>
          </a:p>
        </p:txBody>
      </p:sp>
    </p:spTree>
    <p:extLst>
      <p:ext uri="{BB962C8B-B14F-4D97-AF65-F5344CB8AC3E}">
        <p14:creationId xmlns:p14="http://schemas.microsoft.com/office/powerpoint/2010/main" val="13585370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2DF4BE-DFCD-4919-BB1A-EF64C64DACD4}" type="datetimeFigureOut">
              <a:rPr lang="en-GB" smtClean="0"/>
              <a:t>20/01/2021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0C4300B-60D7-4A6A-A901-8FDA4644744A}" type="slidenum">
              <a:rPr lang="en-GB" smtClean="0"/>
              <a:t>‹#›</a:t>
            </a:fld>
            <a:endParaRPr lang="en-GB" dirty="0"/>
          </a:p>
        </p:txBody>
      </p:sp>
    </p:spTree>
    <p:extLst>
      <p:ext uri="{BB962C8B-B14F-4D97-AF65-F5344CB8AC3E}">
        <p14:creationId xmlns:p14="http://schemas.microsoft.com/office/powerpoint/2010/main" val="12004828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2DF4BE-DFCD-4919-BB1A-EF64C64DACD4}" type="datetimeFigureOut">
              <a:rPr lang="en-GB" smtClean="0"/>
              <a:t>20/01/2021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0C4300B-60D7-4A6A-A901-8FDA4644744A}" type="slidenum">
              <a:rPr lang="en-GB" smtClean="0"/>
              <a:t>‹#›</a:t>
            </a:fld>
            <a:endParaRPr lang="en-GB" dirty="0"/>
          </a:p>
        </p:txBody>
      </p:sp>
    </p:spTree>
    <p:extLst>
      <p:ext uri="{BB962C8B-B14F-4D97-AF65-F5344CB8AC3E}">
        <p14:creationId xmlns:p14="http://schemas.microsoft.com/office/powerpoint/2010/main" val="216510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52DF4BE-DFCD-4919-BB1A-EF64C64DACD4}" type="datetimeFigureOut">
              <a:rPr lang="en-GB" smtClean="0"/>
              <a:t>20/01/2021</a:t>
            </a:fld>
            <a:endParaRPr lang="en-GB"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0C4300B-60D7-4A6A-A901-8FDA4644744A}" type="slidenum">
              <a:rPr lang="en-GB" smtClean="0"/>
              <a:t>‹#›</a:t>
            </a:fld>
            <a:endParaRPr lang="en-GB" dirty="0"/>
          </a:p>
        </p:txBody>
      </p:sp>
    </p:spTree>
    <p:extLst>
      <p:ext uri="{BB962C8B-B14F-4D97-AF65-F5344CB8AC3E}">
        <p14:creationId xmlns:p14="http://schemas.microsoft.com/office/powerpoint/2010/main" val="1292264"/>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youtu.be/XbgO-bOxOoI" TargetMode="Externa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64557" y="352697"/>
            <a:ext cx="8882744" cy="2050869"/>
          </a:xfrm>
        </p:spPr>
        <p:txBody>
          <a:bodyPr/>
          <a:lstStyle/>
          <a:p>
            <a:pPr algn="ctr"/>
            <a:r>
              <a:rPr lang="en-GB" sz="4400" dirty="0">
                <a:solidFill>
                  <a:schemeClr val="tx1"/>
                </a:solidFill>
                <a:latin typeface="Wide Latin" panose="020A0A07050505020404" pitchFamily="18" charset="0"/>
              </a:rPr>
              <a:t>Catholic Schools Week 2021.</a:t>
            </a:r>
            <a:br>
              <a:rPr lang="en-GB" sz="4400" dirty="0">
                <a:solidFill>
                  <a:schemeClr val="tx1"/>
                </a:solidFill>
                <a:latin typeface="Wide Latin" panose="020A0A07050505020404" pitchFamily="18" charset="0"/>
              </a:rPr>
            </a:br>
            <a:r>
              <a:rPr lang="en-GB" sz="4400" b="1" u="sng" dirty="0">
                <a:solidFill>
                  <a:srgbClr val="FF0000"/>
                </a:solidFill>
                <a:latin typeface="Century" panose="02040604050505020304" pitchFamily="18" charset="0"/>
              </a:rPr>
              <a:t> 24</a:t>
            </a:r>
            <a:r>
              <a:rPr lang="en-GB" sz="4400" b="1" u="sng" baseline="30000" dirty="0">
                <a:solidFill>
                  <a:srgbClr val="FF0000"/>
                </a:solidFill>
                <a:latin typeface="Century" panose="02040604050505020304" pitchFamily="18" charset="0"/>
              </a:rPr>
              <a:t>th</a:t>
            </a:r>
            <a:r>
              <a:rPr lang="en-GB" sz="4400" b="1" u="sng" dirty="0">
                <a:solidFill>
                  <a:srgbClr val="FF0000"/>
                </a:solidFill>
                <a:latin typeface="Century" panose="02040604050505020304" pitchFamily="18" charset="0"/>
              </a:rPr>
              <a:t> January – 31</a:t>
            </a:r>
            <a:r>
              <a:rPr lang="en-GB" sz="4400" b="1" u="sng" baseline="30000" dirty="0">
                <a:solidFill>
                  <a:srgbClr val="FF0000"/>
                </a:solidFill>
                <a:latin typeface="Century" panose="02040604050505020304" pitchFamily="18" charset="0"/>
              </a:rPr>
              <a:t>st</a:t>
            </a:r>
            <a:r>
              <a:rPr lang="en-GB" sz="4400" b="1" u="sng" dirty="0">
                <a:solidFill>
                  <a:srgbClr val="FF0000"/>
                </a:solidFill>
                <a:latin typeface="Century" panose="02040604050505020304" pitchFamily="18" charset="0"/>
              </a:rPr>
              <a:t> January </a:t>
            </a:r>
            <a:endParaRPr lang="en-GB" sz="4400" dirty="0">
              <a:solidFill>
                <a:schemeClr val="tx1"/>
              </a:solidFill>
              <a:latin typeface="Wide Latin" panose="020A0A07050505020404" pitchFamily="18" charset="0"/>
            </a:endParaRPr>
          </a:p>
        </p:txBody>
      </p:sp>
      <p:sp>
        <p:nvSpPr>
          <p:cNvPr id="3" name="Subtitle 2"/>
          <p:cNvSpPr>
            <a:spLocks noGrp="1"/>
          </p:cNvSpPr>
          <p:nvPr>
            <p:ph type="subTitle" idx="1"/>
          </p:nvPr>
        </p:nvSpPr>
        <p:spPr>
          <a:xfrm>
            <a:off x="964557" y="2995661"/>
            <a:ext cx="9415872" cy="1096899"/>
          </a:xfrm>
        </p:spPr>
        <p:txBody>
          <a:bodyPr>
            <a:normAutofit/>
          </a:bodyPr>
          <a:lstStyle/>
          <a:p>
            <a:pPr algn="ctr"/>
            <a:r>
              <a:rPr lang="en-GB" sz="2800" b="1" u="sng" dirty="0">
                <a:solidFill>
                  <a:srgbClr val="00B050"/>
                </a:solidFill>
              </a:rPr>
              <a:t>Focus :  FAITH, LEARNING, LOVE, RESILIENCE &amp; HOPE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4526" y="3879348"/>
            <a:ext cx="3344702" cy="2769425"/>
          </a:xfrm>
          <a:prstGeom prst="rect">
            <a:avLst/>
          </a:prstGeom>
        </p:spPr>
      </p:pic>
      <p:pic>
        <p:nvPicPr>
          <p:cNvPr id="1026" name="Picture 2" descr="Catholic Schools Week begins! – Diocese of Las Vegas Department of Catholic  Schools">
            <a:extLst>
              <a:ext uri="{FF2B5EF4-FFF2-40B4-BE49-F238E27FC236}">
                <a16:creationId xmlns:a16="http://schemas.microsoft.com/office/drawing/2014/main" id="{F1C7092E-18DA-4560-8062-9493DF8C13B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221" r="22415"/>
          <a:stretch/>
        </p:blipFill>
        <p:spPr bwMode="auto">
          <a:xfrm>
            <a:off x="5405929" y="4092560"/>
            <a:ext cx="3657600" cy="20508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9972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idx="1"/>
          </p:nvPr>
        </p:nvPicPr>
        <p:blipFill rotWithShape="1">
          <a:blip r:embed="rId2"/>
          <a:srcRect l="4002" t="5310" r="4312" b="5307"/>
          <a:stretch/>
        </p:blipFill>
        <p:spPr>
          <a:xfrm>
            <a:off x="901148" y="144904"/>
            <a:ext cx="3697356" cy="3207578"/>
          </a:xfrm>
          <a:prstGeom prst="rect">
            <a:avLst/>
          </a:prstGeom>
        </p:spPr>
      </p:pic>
      <p:sp>
        <p:nvSpPr>
          <p:cNvPr id="10" name="TextBox 9"/>
          <p:cNvSpPr txBox="1"/>
          <p:nvPr/>
        </p:nvSpPr>
        <p:spPr>
          <a:xfrm>
            <a:off x="949278" y="691824"/>
            <a:ext cx="2701722" cy="2062103"/>
          </a:xfrm>
          <a:prstGeom prst="rect">
            <a:avLst/>
          </a:prstGeom>
          <a:noFill/>
        </p:spPr>
        <p:txBody>
          <a:bodyPr wrap="square" rtlCol="0">
            <a:spAutoFit/>
          </a:bodyPr>
          <a:lstStyle/>
          <a:p>
            <a:pPr algn="ctr"/>
            <a:r>
              <a:rPr lang="en-GB" sz="3200" dirty="0">
                <a:latin typeface="Comic Sans MS" panose="030F0702030302020204" pitchFamily="66" charset="0"/>
              </a:rPr>
              <a:t>      What is         </a:t>
            </a:r>
          </a:p>
          <a:p>
            <a:pPr algn="ctr"/>
            <a:r>
              <a:rPr lang="en-GB" sz="3200" dirty="0">
                <a:latin typeface="Comic Sans MS" panose="030F0702030302020204" pitchFamily="66" charset="0"/>
              </a:rPr>
              <a:t>      Catholic    </a:t>
            </a:r>
          </a:p>
          <a:p>
            <a:pPr algn="ctr"/>
            <a:r>
              <a:rPr lang="en-GB" sz="3200" dirty="0">
                <a:latin typeface="Comic Sans MS" panose="030F0702030302020204" pitchFamily="66" charset="0"/>
              </a:rPr>
              <a:t>      Schools      </a:t>
            </a:r>
          </a:p>
          <a:p>
            <a:pPr algn="ctr"/>
            <a:r>
              <a:rPr lang="en-GB" sz="3200" dirty="0">
                <a:latin typeface="Comic Sans MS" panose="030F0702030302020204" pitchFamily="66" charset="0"/>
              </a:rPr>
              <a:t>      Week?</a:t>
            </a:r>
          </a:p>
        </p:txBody>
      </p:sp>
      <p:sp>
        <p:nvSpPr>
          <p:cNvPr id="12" name="Rectangle 11"/>
          <p:cNvSpPr/>
          <p:nvPr/>
        </p:nvSpPr>
        <p:spPr>
          <a:xfrm>
            <a:off x="5405217" y="1491025"/>
            <a:ext cx="4653183" cy="3908289"/>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GB" sz="2000" b="1" dirty="0">
                <a:latin typeface="Comic Sans MS" panose="030F0702030302020204" pitchFamily="66" charset="0"/>
              </a:rPr>
              <a:t>Catholics Schools Week is an annual All-Ireland celebration which invites schools to give expression to the ethos of catholic education. </a:t>
            </a:r>
          </a:p>
          <a:p>
            <a:pPr algn="ctr"/>
            <a:endParaRPr lang="en-GB" sz="2000" b="1" dirty="0">
              <a:latin typeface="Comic Sans MS" panose="030F0702030302020204" pitchFamily="66" charset="0"/>
            </a:endParaRPr>
          </a:p>
          <a:p>
            <a:pPr algn="ctr"/>
            <a:r>
              <a:rPr lang="en-GB" sz="2000" b="1" dirty="0">
                <a:latin typeface="Comic Sans MS" panose="030F0702030302020204" pitchFamily="66" charset="0"/>
              </a:rPr>
              <a:t>It acknowledges the contribution that Catholic post-primary schools make, not just to the Irish society, but also to the mission of the church. </a:t>
            </a:r>
          </a:p>
        </p:txBody>
      </p:sp>
      <p:pic>
        <p:nvPicPr>
          <p:cNvPr id="6" name="Picture 2" descr="Catholic Schools Week begins! – Diocese of Las Vegas Department of Catholic  Schools">
            <a:extLst>
              <a:ext uri="{FF2B5EF4-FFF2-40B4-BE49-F238E27FC236}">
                <a16:creationId xmlns:a16="http://schemas.microsoft.com/office/drawing/2014/main" id="{ECB745AC-E378-40E7-829B-710B4CBBC4F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221" r="22415"/>
          <a:stretch/>
        </p:blipFill>
        <p:spPr bwMode="auto">
          <a:xfrm>
            <a:off x="921026" y="3899402"/>
            <a:ext cx="3657600" cy="20508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2632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656F403-2B7B-4F88-B4B4-E7FC718A1ADE}"/>
              </a:ext>
            </a:extLst>
          </p:cNvPr>
          <p:cNvSpPr txBox="1">
            <a:spLocks/>
          </p:cNvSpPr>
          <p:nvPr/>
        </p:nvSpPr>
        <p:spPr>
          <a:xfrm>
            <a:off x="1995926" y="663555"/>
            <a:ext cx="8596668" cy="6008914"/>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400" b="1" u="sng" dirty="0">
                <a:solidFill>
                  <a:schemeClr val="tx1"/>
                </a:solidFill>
              </a:rPr>
              <a:t>What does Catholic Schools Week mean for us?</a:t>
            </a:r>
            <a:endParaRPr lang="en-GB" sz="1800" b="1" u="sng" dirty="0">
              <a:solidFill>
                <a:schemeClr val="tx1"/>
              </a:solidFill>
            </a:endParaRPr>
          </a:p>
          <a:p>
            <a:pPr marL="342900" indent="-342900">
              <a:buFont typeface="Arial" panose="020B0604020202020204" pitchFamily="34" charset="0"/>
              <a:buChar char="•"/>
            </a:pPr>
            <a:endParaRPr lang="en-GB" sz="1800" b="1" u="sng" dirty="0">
              <a:solidFill>
                <a:schemeClr val="tx1"/>
              </a:solidFill>
            </a:endParaRPr>
          </a:p>
          <a:p>
            <a:pPr marL="342900" indent="-342900">
              <a:buFont typeface="Arial" panose="020B0604020202020204" pitchFamily="34" charset="0"/>
              <a:buChar char="•"/>
            </a:pPr>
            <a:r>
              <a:rPr lang="en-GB" sz="1800" dirty="0">
                <a:solidFill>
                  <a:schemeClr val="tx1"/>
                </a:solidFill>
              </a:rPr>
              <a:t>Unprecedented times of challenge and uncertainty</a:t>
            </a:r>
          </a:p>
          <a:p>
            <a:pPr marL="342900" indent="-342900">
              <a:buFont typeface="Arial" panose="020B0604020202020204" pitchFamily="34" charset="0"/>
              <a:buChar char="•"/>
            </a:pPr>
            <a:endParaRPr lang="en-GB" sz="1800" dirty="0">
              <a:solidFill>
                <a:schemeClr val="tx1"/>
              </a:solidFill>
            </a:endParaRPr>
          </a:p>
          <a:p>
            <a:pPr marL="342900" indent="-342900">
              <a:buFont typeface="Arial" panose="020B0604020202020204" pitchFamily="34" charset="0"/>
              <a:buChar char="•"/>
            </a:pPr>
            <a:r>
              <a:rPr lang="en-GB" sz="1800" dirty="0">
                <a:solidFill>
                  <a:schemeClr val="tx1"/>
                </a:solidFill>
              </a:rPr>
              <a:t>Our Faith and our resilience are being tested</a:t>
            </a:r>
          </a:p>
          <a:p>
            <a:pPr marL="342900" indent="-342900">
              <a:buFont typeface="Arial" panose="020B0604020202020204" pitchFamily="34" charset="0"/>
              <a:buChar char="•"/>
            </a:pPr>
            <a:endParaRPr lang="en-GB" sz="1800" i="1" dirty="0">
              <a:solidFill>
                <a:schemeClr val="tx1"/>
              </a:solidFill>
            </a:endParaRPr>
          </a:p>
          <a:p>
            <a:pPr marL="342900" indent="-342900">
              <a:buFont typeface="Arial" panose="020B0604020202020204" pitchFamily="34" charset="0"/>
              <a:buChar char="•"/>
            </a:pPr>
            <a:r>
              <a:rPr lang="en-GB" sz="1800" i="1" dirty="0">
                <a:solidFill>
                  <a:srgbClr val="FF0000"/>
                </a:solidFill>
              </a:rPr>
              <a:t>When will we return to normal? When will I see my friends? Will I have exams? Where is God ?</a:t>
            </a:r>
            <a:br>
              <a:rPr lang="en-GB" sz="1800" dirty="0">
                <a:solidFill>
                  <a:schemeClr val="tx1"/>
                </a:solidFill>
              </a:rPr>
            </a:br>
            <a:endParaRPr lang="en-GB" sz="1800" dirty="0">
              <a:solidFill>
                <a:schemeClr val="tx1"/>
              </a:solidFill>
            </a:endParaRPr>
          </a:p>
        </p:txBody>
      </p:sp>
      <p:sp>
        <p:nvSpPr>
          <p:cNvPr id="4" name="Title 1">
            <a:extLst>
              <a:ext uri="{FF2B5EF4-FFF2-40B4-BE49-F238E27FC236}">
                <a16:creationId xmlns:a16="http://schemas.microsoft.com/office/drawing/2014/main" id="{F9D34FFC-8455-472C-ABE8-C7E96FAB0608}"/>
              </a:ext>
            </a:extLst>
          </p:cNvPr>
          <p:cNvSpPr txBox="1">
            <a:spLocks/>
          </p:cNvSpPr>
          <p:nvPr/>
        </p:nvSpPr>
        <p:spPr>
          <a:xfrm>
            <a:off x="1995926" y="3429000"/>
            <a:ext cx="9003378" cy="2716222"/>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342900" indent="-342900">
              <a:buFont typeface="Arial" panose="020B0604020202020204" pitchFamily="34" charset="0"/>
              <a:buChar char="•"/>
            </a:pPr>
            <a:endParaRPr lang="en-GB" sz="1800" dirty="0">
              <a:solidFill>
                <a:schemeClr val="tx1"/>
              </a:solidFill>
            </a:endParaRPr>
          </a:p>
          <a:p>
            <a:pPr marL="342900" indent="-342900">
              <a:buFont typeface="Arial" panose="020B0604020202020204" pitchFamily="34" charset="0"/>
              <a:buChar char="•"/>
            </a:pPr>
            <a:r>
              <a:rPr lang="en-GB" sz="1800" dirty="0">
                <a:solidFill>
                  <a:schemeClr val="tx1"/>
                </a:solidFill>
              </a:rPr>
              <a:t>Catholic schools are communities of faith and resilience</a:t>
            </a:r>
          </a:p>
          <a:p>
            <a:pPr marL="342900" indent="-342900">
              <a:buFont typeface="Arial" panose="020B0604020202020204" pitchFamily="34" charset="0"/>
              <a:buChar char="•"/>
            </a:pPr>
            <a:endParaRPr lang="en-GB" sz="1800" dirty="0">
              <a:solidFill>
                <a:schemeClr val="tx1"/>
              </a:solidFill>
            </a:endParaRPr>
          </a:p>
          <a:p>
            <a:pPr marL="342900" indent="-342900">
              <a:buFont typeface="Arial" panose="020B0604020202020204" pitchFamily="34" charset="0"/>
              <a:buChar char="•"/>
            </a:pPr>
            <a:r>
              <a:rPr lang="en-GB" sz="1800" dirty="0">
                <a:solidFill>
                  <a:schemeClr val="tx1"/>
                </a:solidFill>
              </a:rPr>
              <a:t>Our school is our community, and in it we aim to foster the holistic development of all our students, and to ensure safety, well being, to support your faith and to encourage you to foster resilience.</a:t>
            </a:r>
          </a:p>
          <a:p>
            <a:pPr marL="342900" indent="-342900">
              <a:buFont typeface="Arial" panose="020B0604020202020204" pitchFamily="34" charset="0"/>
              <a:buChar char="•"/>
            </a:pPr>
            <a:endParaRPr lang="en-GB" sz="1800" dirty="0">
              <a:solidFill>
                <a:schemeClr val="tx1"/>
              </a:solidFill>
            </a:endParaRPr>
          </a:p>
          <a:p>
            <a:pPr marL="342900" indent="-342900">
              <a:buFont typeface="Arial" panose="020B0604020202020204" pitchFamily="34" charset="0"/>
              <a:buChar char="•"/>
            </a:pPr>
            <a:r>
              <a:rPr lang="en-GB" sz="1800" dirty="0">
                <a:solidFill>
                  <a:schemeClr val="tx1"/>
                </a:solidFill>
              </a:rPr>
              <a:t>In our school we support each other. This support for each other is bound in faith and is more resilient than any virus. </a:t>
            </a:r>
            <a:br>
              <a:rPr lang="en-GB" sz="1800" dirty="0">
                <a:solidFill>
                  <a:schemeClr val="tx1"/>
                </a:solidFill>
              </a:rPr>
            </a:br>
            <a:endParaRPr lang="en-GB" sz="1800" dirty="0">
              <a:solidFill>
                <a:schemeClr val="tx1"/>
              </a:solidFill>
            </a:endParaRPr>
          </a:p>
        </p:txBody>
      </p:sp>
      <p:pic>
        <p:nvPicPr>
          <p:cNvPr id="5" name="Picture 4">
            <a:extLst>
              <a:ext uri="{FF2B5EF4-FFF2-40B4-BE49-F238E27FC236}">
                <a16:creationId xmlns:a16="http://schemas.microsoft.com/office/drawing/2014/main" id="{B388CCB0-10B5-4060-906C-9E20B3580C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3" y="1043562"/>
            <a:ext cx="1998479" cy="1660892"/>
          </a:xfrm>
          <a:prstGeom prst="rect">
            <a:avLst/>
          </a:prstGeom>
        </p:spPr>
      </p:pic>
    </p:spTree>
    <p:extLst>
      <p:ext uri="{BB962C8B-B14F-4D97-AF65-F5344CB8AC3E}">
        <p14:creationId xmlns:p14="http://schemas.microsoft.com/office/powerpoint/2010/main" val="1175012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1313688" y="292714"/>
            <a:ext cx="9053977" cy="1768624"/>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2800" dirty="0">
                <a:solidFill>
                  <a:srgbClr val="FF0000"/>
                </a:solidFill>
              </a:rPr>
              <a:t>Each day of Catholic Schools Week we are asked to reflect on the</a:t>
            </a:r>
          </a:p>
          <a:p>
            <a:pPr algn="ctr"/>
            <a:r>
              <a:rPr lang="en-GB" sz="2800" dirty="0">
                <a:solidFill>
                  <a:srgbClr val="FF0000"/>
                </a:solidFill>
              </a:rPr>
              <a:t> </a:t>
            </a:r>
            <a:r>
              <a:rPr lang="en-GB" sz="3200" b="1" u="sng" dirty="0">
                <a:solidFill>
                  <a:srgbClr val="FF0000"/>
                </a:solidFill>
              </a:rPr>
              <a:t>Key Words:</a:t>
            </a:r>
          </a:p>
        </p:txBody>
      </p:sp>
      <p:sp>
        <p:nvSpPr>
          <p:cNvPr id="6" name="Rectangle 5"/>
          <p:cNvSpPr/>
          <p:nvPr/>
        </p:nvSpPr>
        <p:spPr>
          <a:xfrm>
            <a:off x="1313688" y="683027"/>
            <a:ext cx="8734202" cy="307777"/>
          </a:xfrm>
          <a:prstGeom prst="rect">
            <a:avLst/>
          </a:prstGeom>
        </p:spPr>
        <p:txBody>
          <a:bodyPr wrap="square">
            <a:spAutoFit/>
          </a:bodyPr>
          <a:lstStyle/>
          <a:p>
            <a:pPr algn="ctr"/>
            <a:endParaRPr lang="en-GB" sz="1400" dirty="0"/>
          </a:p>
        </p:txBody>
      </p:sp>
      <p:sp>
        <p:nvSpPr>
          <p:cNvPr id="7" name="TextBox 6">
            <a:extLst>
              <a:ext uri="{FF2B5EF4-FFF2-40B4-BE49-F238E27FC236}">
                <a16:creationId xmlns:a16="http://schemas.microsoft.com/office/drawing/2014/main" id="{4F0DF54F-0ECB-4D73-AE4C-AE824A18D030}"/>
              </a:ext>
            </a:extLst>
          </p:cNvPr>
          <p:cNvSpPr txBox="1"/>
          <p:nvPr/>
        </p:nvSpPr>
        <p:spPr>
          <a:xfrm>
            <a:off x="1559883" y="4611971"/>
            <a:ext cx="9310769" cy="523220"/>
          </a:xfrm>
          <a:prstGeom prst="rect">
            <a:avLst/>
          </a:prstGeom>
          <a:noFill/>
        </p:spPr>
        <p:txBody>
          <a:bodyPr wrap="square" rtlCol="0">
            <a:spAutoFit/>
          </a:bodyPr>
          <a:lstStyle/>
          <a:p>
            <a:r>
              <a:rPr lang="en-GB" sz="2800" b="1" i="1" dirty="0">
                <a:solidFill>
                  <a:srgbClr val="7030A0"/>
                </a:solidFill>
              </a:rPr>
              <a:t>Thursday       </a:t>
            </a:r>
            <a:r>
              <a:rPr lang="en-GB" sz="2800" b="1" i="1" dirty="0"/>
              <a:t> –        Our focus is </a:t>
            </a:r>
            <a:r>
              <a:rPr lang="en-GB" sz="2800" b="1" i="1" u="sng" dirty="0"/>
              <a:t>Challenge </a:t>
            </a:r>
          </a:p>
        </p:txBody>
      </p:sp>
      <p:sp>
        <p:nvSpPr>
          <p:cNvPr id="8" name="TextBox 7">
            <a:extLst>
              <a:ext uri="{FF2B5EF4-FFF2-40B4-BE49-F238E27FC236}">
                <a16:creationId xmlns:a16="http://schemas.microsoft.com/office/drawing/2014/main" id="{23EC18FB-3C59-48F5-AD69-9862AC5DCF58}"/>
              </a:ext>
            </a:extLst>
          </p:cNvPr>
          <p:cNvSpPr txBox="1"/>
          <p:nvPr/>
        </p:nvSpPr>
        <p:spPr>
          <a:xfrm>
            <a:off x="1559880" y="3761865"/>
            <a:ext cx="9310769" cy="954107"/>
          </a:xfrm>
          <a:prstGeom prst="rect">
            <a:avLst/>
          </a:prstGeom>
          <a:noFill/>
        </p:spPr>
        <p:txBody>
          <a:bodyPr wrap="square" rtlCol="0">
            <a:spAutoFit/>
          </a:bodyPr>
          <a:lstStyle/>
          <a:p>
            <a:r>
              <a:rPr lang="en-GB" sz="2800" b="1" i="1" dirty="0">
                <a:solidFill>
                  <a:srgbClr val="7030A0"/>
                </a:solidFill>
              </a:rPr>
              <a:t>Wednesday    </a:t>
            </a:r>
            <a:r>
              <a:rPr lang="en-GB" sz="2800" b="1" i="1" dirty="0"/>
              <a:t> –        Our focus is </a:t>
            </a:r>
            <a:r>
              <a:rPr lang="en-GB" sz="2800" b="1" i="1" u="sng" dirty="0"/>
              <a:t>Love</a:t>
            </a:r>
            <a:r>
              <a:rPr lang="en-GB" sz="2800" b="1" i="1" dirty="0"/>
              <a:t> and especially     </a:t>
            </a:r>
          </a:p>
          <a:p>
            <a:r>
              <a:rPr lang="en-GB" sz="2800" b="1" i="1" dirty="0"/>
              <a:t>                                </a:t>
            </a:r>
            <a:r>
              <a:rPr lang="en-GB" sz="2800" b="1" i="1" u="sng" dirty="0"/>
              <a:t>Intergenerational Love</a:t>
            </a:r>
          </a:p>
        </p:txBody>
      </p:sp>
      <p:sp>
        <p:nvSpPr>
          <p:cNvPr id="9" name="TextBox 8">
            <a:extLst>
              <a:ext uri="{FF2B5EF4-FFF2-40B4-BE49-F238E27FC236}">
                <a16:creationId xmlns:a16="http://schemas.microsoft.com/office/drawing/2014/main" id="{4A393D9B-E926-4460-9607-D9D3B7E845D9}"/>
              </a:ext>
            </a:extLst>
          </p:cNvPr>
          <p:cNvSpPr txBox="1"/>
          <p:nvPr/>
        </p:nvSpPr>
        <p:spPr>
          <a:xfrm>
            <a:off x="1559881" y="3199733"/>
            <a:ext cx="9310769" cy="523220"/>
          </a:xfrm>
          <a:prstGeom prst="rect">
            <a:avLst/>
          </a:prstGeom>
          <a:noFill/>
        </p:spPr>
        <p:txBody>
          <a:bodyPr wrap="square" rtlCol="0">
            <a:spAutoFit/>
          </a:bodyPr>
          <a:lstStyle/>
          <a:p>
            <a:r>
              <a:rPr lang="en-GB" sz="2800" b="1" i="1" dirty="0">
                <a:solidFill>
                  <a:srgbClr val="7030A0"/>
                </a:solidFill>
              </a:rPr>
              <a:t>Tuesday</a:t>
            </a:r>
            <a:r>
              <a:rPr lang="en-GB" sz="2800" b="1" i="1" dirty="0"/>
              <a:t>          –        Our focus is </a:t>
            </a:r>
            <a:r>
              <a:rPr lang="en-GB" sz="2800" b="1" i="1" u="sng" dirty="0"/>
              <a:t>Community</a:t>
            </a:r>
            <a:r>
              <a:rPr lang="en-GB" sz="2800" b="1" i="1" dirty="0"/>
              <a:t> </a:t>
            </a:r>
          </a:p>
        </p:txBody>
      </p:sp>
      <p:sp>
        <p:nvSpPr>
          <p:cNvPr id="10" name="TextBox 9">
            <a:extLst>
              <a:ext uri="{FF2B5EF4-FFF2-40B4-BE49-F238E27FC236}">
                <a16:creationId xmlns:a16="http://schemas.microsoft.com/office/drawing/2014/main" id="{407CB00A-1795-4352-A308-B8AF1772222C}"/>
              </a:ext>
            </a:extLst>
          </p:cNvPr>
          <p:cNvSpPr txBox="1"/>
          <p:nvPr/>
        </p:nvSpPr>
        <p:spPr>
          <a:xfrm>
            <a:off x="1559883" y="5140018"/>
            <a:ext cx="9310769" cy="523220"/>
          </a:xfrm>
          <a:prstGeom prst="rect">
            <a:avLst/>
          </a:prstGeom>
          <a:noFill/>
        </p:spPr>
        <p:txBody>
          <a:bodyPr wrap="square" rtlCol="0">
            <a:spAutoFit/>
          </a:bodyPr>
          <a:lstStyle/>
          <a:p>
            <a:r>
              <a:rPr lang="en-GB" sz="2800" b="1" i="1" dirty="0">
                <a:solidFill>
                  <a:srgbClr val="7030A0"/>
                </a:solidFill>
              </a:rPr>
              <a:t>Friday             </a:t>
            </a:r>
            <a:r>
              <a:rPr lang="en-GB" sz="2800" b="1" i="1" dirty="0"/>
              <a:t>–        Our focus is </a:t>
            </a:r>
            <a:r>
              <a:rPr lang="en-GB" sz="2800" b="1" i="1" u="sng" dirty="0"/>
              <a:t>Hope</a:t>
            </a:r>
            <a:endParaRPr lang="en-GB" sz="2800" b="1" i="1" dirty="0"/>
          </a:p>
        </p:txBody>
      </p:sp>
      <p:sp>
        <p:nvSpPr>
          <p:cNvPr id="11" name="TextBox 10">
            <a:extLst>
              <a:ext uri="{FF2B5EF4-FFF2-40B4-BE49-F238E27FC236}">
                <a16:creationId xmlns:a16="http://schemas.microsoft.com/office/drawing/2014/main" id="{3BD5FBE7-0F66-4500-A339-D7844186E1EB}"/>
              </a:ext>
            </a:extLst>
          </p:cNvPr>
          <p:cNvSpPr txBox="1"/>
          <p:nvPr/>
        </p:nvSpPr>
        <p:spPr>
          <a:xfrm>
            <a:off x="1559882" y="2637601"/>
            <a:ext cx="9310769" cy="523220"/>
          </a:xfrm>
          <a:prstGeom prst="rect">
            <a:avLst/>
          </a:prstGeom>
          <a:noFill/>
        </p:spPr>
        <p:txBody>
          <a:bodyPr wrap="square" rtlCol="0">
            <a:spAutoFit/>
          </a:bodyPr>
          <a:lstStyle/>
          <a:p>
            <a:r>
              <a:rPr lang="en-GB" sz="2800" b="1" i="1" dirty="0">
                <a:solidFill>
                  <a:srgbClr val="7030A0"/>
                </a:solidFill>
              </a:rPr>
              <a:t>Monday           </a:t>
            </a:r>
            <a:r>
              <a:rPr lang="en-GB" sz="2800" b="1" i="1" dirty="0"/>
              <a:t>-</a:t>
            </a:r>
            <a:r>
              <a:rPr lang="en-GB" sz="2800" b="1" i="1" dirty="0">
                <a:solidFill>
                  <a:srgbClr val="7030A0"/>
                </a:solidFill>
              </a:rPr>
              <a:t>  </a:t>
            </a:r>
            <a:r>
              <a:rPr lang="en-GB" sz="2800" b="1" i="1" dirty="0"/>
              <a:t>      Our focus is </a:t>
            </a:r>
            <a:r>
              <a:rPr lang="en-GB" sz="2800" b="1" i="1" u="sng" dirty="0"/>
              <a:t>Faith</a:t>
            </a:r>
            <a:r>
              <a:rPr lang="en-GB" sz="2800" b="1" i="1" dirty="0"/>
              <a:t> </a:t>
            </a:r>
          </a:p>
        </p:txBody>
      </p:sp>
    </p:spTree>
    <p:extLst>
      <p:ext uri="{BB962C8B-B14F-4D97-AF65-F5344CB8AC3E}">
        <p14:creationId xmlns:p14="http://schemas.microsoft.com/office/powerpoint/2010/main" val="3868814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6029" y="1045666"/>
            <a:ext cx="8596668" cy="4508396"/>
          </a:xfrm>
        </p:spPr>
        <p:txBody>
          <a:bodyPr>
            <a:normAutofit fontScale="90000"/>
          </a:bodyPr>
          <a:lstStyle/>
          <a:p>
            <a:r>
              <a:rPr lang="en-GB" b="1" u="sng" dirty="0">
                <a:solidFill>
                  <a:schemeClr val="tx1"/>
                </a:solidFill>
                <a:latin typeface="Trebuchet MS" panose="020B0603020202020204" pitchFamily="34" charset="0"/>
              </a:rPr>
              <a:t>Monday – We reflect on : Faith</a:t>
            </a:r>
            <a:br>
              <a:rPr lang="en-GB" u="sng" dirty="0">
                <a:solidFill>
                  <a:schemeClr val="tx1"/>
                </a:solidFill>
                <a:latin typeface="Trebuchet MS" panose="020B0603020202020204" pitchFamily="34" charset="0"/>
              </a:rPr>
            </a:br>
            <a:br>
              <a:rPr lang="en-GB" dirty="0">
                <a:solidFill>
                  <a:schemeClr val="tx1"/>
                </a:solidFill>
                <a:latin typeface="Trebuchet MS" panose="020B0603020202020204" pitchFamily="34" charset="0"/>
              </a:rPr>
            </a:br>
            <a:r>
              <a:rPr lang="en-GB" sz="2700" dirty="0">
                <a:solidFill>
                  <a:schemeClr val="tx1"/>
                </a:solidFill>
                <a:latin typeface="Trebuchet MS" panose="020B0603020202020204" pitchFamily="34" charset="0"/>
              </a:rPr>
              <a:t>Our humanity, and our community response, our </a:t>
            </a:r>
            <a:r>
              <a:rPr lang="en-GB" sz="2700" b="1" dirty="0">
                <a:solidFill>
                  <a:schemeClr val="tx1"/>
                </a:solidFill>
                <a:latin typeface="Trebuchet MS" panose="020B0603020202020204" pitchFamily="34" charset="0"/>
              </a:rPr>
              <a:t>Faith</a:t>
            </a:r>
            <a:r>
              <a:rPr lang="en-GB" sz="2700" dirty="0">
                <a:solidFill>
                  <a:schemeClr val="tx1"/>
                </a:solidFill>
                <a:latin typeface="Trebuchet MS" panose="020B0603020202020204" pitchFamily="34" charset="0"/>
              </a:rPr>
              <a:t>, and our dedication towards each other has been a beacon of light for many during the darkness and difficulties of the last few months. </a:t>
            </a:r>
            <a:br>
              <a:rPr lang="en-GB" sz="2700" dirty="0">
                <a:solidFill>
                  <a:schemeClr val="tx1"/>
                </a:solidFill>
                <a:latin typeface="Trebuchet MS" panose="020B0603020202020204" pitchFamily="34" charset="0"/>
              </a:rPr>
            </a:br>
            <a:br>
              <a:rPr lang="en-GB" sz="2700" dirty="0">
                <a:solidFill>
                  <a:schemeClr val="tx1"/>
                </a:solidFill>
                <a:latin typeface="Trebuchet MS" panose="020B0603020202020204" pitchFamily="34" charset="0"/>
              </a:rPr>
            </a:br>
            <a:r>
              <a:rPr lang="en-GB" sz="2800" b="1" u="sng" dirty="0">
                <a:solidFill>
                  <a:schemeClr val="tx1"/>
                </a:solidFill>
              </a:rPr>
              <a:t>Let us pray</a:t>
            </a:r>
            <a:r>
              <a:rPr lang="en-GB" sz="2800" b="1" dirty="0">
                <a:solidFill>
                  <a:schemeClr val="tx1"/>
                </a:solidFill>
              </a:rPr>
              <a:t>: </a:t>
            </a:r>
            <a:r>
              <a:rPr lang="en-GB" sz="2700" b="1" dirty="0">
                <a:solidFill>
                  <a:schemeClr val="tx1"/>
                </a:solidFill>
                <a:latin typeface="Trebuchet MS" panose="020B0603020202020204" pitchFamily="34" charset="0"/>
              </a:rPr>
              <a:t>Lord we pray that the torch of goodwill will continue to shine brightly and make sure that no one is left alone as we forge a new normal in our lives. </a:t>
            </a:r>
            <a:br>
              <a:rPr lang="en-GB" sz="2700" b="1" dirty="0">
                <a:solidFill>
                  <a:schemeClr val="tx1"/>
                </a:solidFill>
                <a:latin typeface="Trebuchet MS" panose="020B0603020202020204" pitchFamily="34" charset="0"/>
              </a:rPr>
            </a:br>
            <a:r>
              <a:rPr lang="en-GB" sz="2700" b="1" dirty="0">
                <a:solidFill>
                  <a:schemeClr val="tx1"/>
                </a:solidFill>
                <a:latin typeface="Trebuchet MS" panose="020B0603020202020204" pitchFamily="34" charset="0"/>
              </a:rPr>
              <a:t>Lord hear us …..</a:t>
            </a:r>
            <a:br>
              <a:rPr lang="en-GB" b="1" dirty="0">
                <a:solidFill>
                  <a:schemeClr val="tx1"/>
                </a:solidFill>
                <a:latin typeface="Comic Sans MS" panose="030F0702030302020204" pitchFamily="66" charset="0"/>
              </a:rPr>
            </a:br>
            <a:br>
              <a:rPr lang="en-GB" b="1" dirty="0">
                <a:solidFill>
                  <a:schemeClr val="tx1"/>
                </a:solidFill>
                <a:latin typeface="Comic Sans MS" panose="030F0702030302020204" pitchFamily="66" charset="0"/>
              </a:rPr>
            </a:br>
            <a:endParaRPr lang="en-GB" b="1" dirty="0">
              <a:solidFill>
                <a:schemeClr val="tx1"/>
              </a:solidFill>
              <a:latin typeface="Comic Sans MS" panose="030F0702030302020204" pitchFamily="66" charset="0"/>
            </a:endParaRPr>
          </a:p>
        </p:txBody>
      </p:sp>
      <p:pic>
        <p:nvPicPr>
          <p:cNvPr id="2050" name="Picture 2" descr="Recognise our NHS heroes and 'clap for our carers' - Surrey Live">
            <a:extLst>
              <a:ext uri="{FF2B5EF4-FFF2-40B4-BE49-F238E27FC236}">
                <a16:creationId xmlns:a16="http://schemas.microsoft.com/office/drawing/2014/main" id="{E0A6AE2E-836E-4EF2-920C-6C6373B066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7251" y="4639260"/>
            <a:ext cx="1672690" cy="125290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lap for our Carers, third sector digital award winner | creative clinic">
            <a:extLst>
              <a:ext uri="{FF2B5EF4-FFF2-40B4-BE49-F238E27FC236}">
                <a16:creationId xmlns:a16="http://schemas.microsoft.com/office/drawing/2014/main" id="{E38E5C38-21DE-496D-85F3-F811D86B74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259" y="2332472"/>
            <a:ext cx="1934783" cy="1934783"/>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hurch Family Faith Logo Royalty Free Cliparts, Vectors, And Stock  Illustration. Image 11812667.">
            <a:extLst>
              <a:ext uri="{FF2B5EF4-FFF2-40B4-BE49-F238E27FC236}">
                <a16:creationId xmlns:a16="http://schemas.microsoft.com/office/drawing/2014/main" id="{B0FB864C-665F-4A65-AC94-D9B3BDFE34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0087" y="189347"/>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0830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8900" y="609600"/>
            <a:ext cx="8596668" cy="5399314"/>
          </a:xfrm>
        </p:spPr>
        <p:txBody>
          <a:bodyPr>
            <a:normAutofit/>
          </a:bodyPr>
          <a:lstStyle/>
          <a:p>
            <a:r>
              <a:rPr lang="en-GB" sz="3200" b="1" u="sng" dirty="0">
                <a:solidFill>
                  <a:schemeClr val="tx1"/>
                </a:solidFill>
              </a:rPr>
              <a:t>Tuesday – We reflect on: Community </a:t>
            </a:r>
          </a:p>
        </p:txBody>
      </p:sp>
      <p:sp>
        <p:nvSpPr>
          <p:cNvPr id="3" name="Content Placeholder 2"/>
          <p:cNvSpPr>
            <a:spLocks noGrp="1"/>
          </p:cNvSpPr>
          <p:nvPr>
            <p:ph idx="1"/>
          </p:nvPr>
        </p:nvSpPr>
        <p:spPr>
          <a:xfrm>
            <a:off x="2628900" y="1456821"/>
            <a:ext cx="8298130" cy="5139064"/>
          </a:xfrm>
        </p:spPr>
        <p:txBody>
          <a:bodyPr>
            <a:normAutofit fontScale="92500" lnSpcReduction="10000"/>
          </a:bodyPr>
          <a:lstStyle/>
          <a:p>
            <a:pPr marL="0" indent="0">
              <a:buNone/>
            </a:pPr>
            <a:r>
              <a:rPr lang="en-GB" sz="2600" b="1" u="sng" dirty="0">
                <a:solidFill>
                  <a:srgbClr val="FF0000"/>
                </a:solidFill>
              </a:rPr>
              <a:t>Q: What is Community </a:t>
            </a:r>
            <a:r>
              <a:rPr lang="en-GB" sz="2600" b="1" dirty="0">
                <a:solidFill>
                  <a:srgbClr val="FF0000"/>
                </a:solidFill>
              </a:rPr>
              <a:t>?</a:t>
            </a:r>
          </a:p>
          <a:p>
            <a:pPr marL="0" indent="0">
              <a:buNone/>
            </a:pPr>
            <a:r>
              <a:rPr lang="en-GB" sz="2600" dirty="0">
                <a:solidFill>
                  <a:schemeClr val="tx1"/>
                </a:solidFill>
              </a:rPr>
              <a:t>A community is a group of people that care about each other, and feel connected to each other.</a:t>
            </a:r>
          </a:p>
          <a:p>
            <a:pPr marL="0" indent="0">
              <a:buNone/>
            </a:pPr>
            <a:r>
              <a:rPr lang="en-GB" sz="2600" b="1" dirty="0">
                <a:solidFill>
                  <a:srgbClr val="FF0000"/>
                </a:solidFill>
              </a:rPr>
              <a:t>Q:</a:t>
            </a:r>
            <a:r>
              <a:rPr lang="en-GB" sz="2600" b="1" u="sng" dirty="0">
                <a:solidFill>
                  <a:srgbClr val="FF0000"/>
                </a:solidFill>
              </a:rPr>
              <a:t>What Community do you belong to </a:t>
            </a:r>
            <a:r>
              <a:rPr lang="en-GB" sz="2600" u="sng" dirty="0">
                <a:solidFill>
                  <a:srgbClr val="FF0000"/>
                </a:solidFill>
              </a:rPr>
              <a:t>?</a:t>
            </a:r>
          </a:p>
          <a:p>
            <a:pPr marL="0" indent="0">
              <a:buNone/>
            </a:pPr>
            <a:r>
              <a:rPr lang="en-GB" sz="2600" dirty="0">
                <a:solidFill>
                  <a:schemeClr val="tx1"/>
                </a:solidFill>
              </a:rPr>
              <a:t>Family, extended family, St. Mark’s, your neighbourhood, parish/diocese, humanity etc….</a:t>
            </a:r>
          </a:p>
          <a:p>
            <a:pPr marL="0" indent="0">
              <a:buNone/>
            </a:pPr>
            <a:r>
              <a:rPr lang="en-GB" sz="2600" b="1" u="sng" dirty="0">
                <a:solidFill>
                  <a:schemeClr val="tx1"/>
                </a:solidFill>
              </a:rPr>
              <a:t>Community is vital because it helps us to make connections</a:t>
            </a:r>
            <a:r>
              <a:rPr lang="en-GB" sz="2600" dirty="0">
                <a:solidFill>
                  <a:schemeClr val="tx1"/>
                </a:solidFill>
              </a:rPr>
              <a:t>. </a:t>
            </a:r>
          </a:p>
          <a:p>
            <a:pPr marL="0" indent="0">
              <a:buNone/>
            </a:pPr>
            <a:r>
              <a:rPr lang="en-GB" sz="2600" dirty="0">
                <a:solidFill>
                  <a:schemeClr val="tx1"/>
                </a:solidFill>
              </a:rPr>
              <a:t>We all have to play our part in working together. Remote learning, taking part in live lessons etc. </a:t>
            </a:r>
          </a:p>
          <a:p>
            <a:pPr marL="0" indent="0">
              <a:buNone/>
            </a:pPr>
            <a:r>
              <a:rPr lang="en-GB" sz="2800" b="1" u="sng" dirty="0">
                <a:solidFill>
                  <a:schemeClr val="tx1"/>
                </a:solidFill>
              </a:rPr>
              <a:t>Let us pray</a:t>
            </a:r>
            <a:r>
              <a:rPr lang="en-GB" sz="2800" b="1" dirty="0">
                <a:solidFill>
                  <a:schemeClr val="tx1"/>
                </a:solidFill>
              </a:rPr>
              <a:t>: </a:t>
            </a:r>
            <a:r>
              <a:rPr lang="en-GB" sz="2600" b="1" dirty="0">
                <a:solidFill>
                  <a:schemeClr val="tx1"/>
                </a:solidFill>
              </a:rPr>
              <a:t>Lord remind us that alone we can do little, but together we can do so much.  Lord hear us…..</a:t>
            </a:r>
          </a:p>
          <a:p>
            <a:pPr marL="0" indent="0">
              <a:buNone/>
            </a:pPr>
            <a:endParaRPr lang="en-GB" dirty="0"/>
          </a:p>
        </p:txBody>
      </p:sp>
      <p:pic>
        <p:nvPicPr>
          <p:cNvPr id="4" name="Picture 3">
            <a:extLst>
              <a:ext uri="{FF2B5EF4-FFF2-40B4-BE49-F238E27FC236}">
                <a16:creationId xmlns:a16="http://schemas.microsoft.com/office/drawing/2014/main" id="{11E20DA9-D487-48C4-B145-D9751099E2AC}"/>
              </a:ext>
            </a:extLst>
          </p:cNvPr>
          <p:cNvPicPr>
            <a:picLocks noChangeAspect="1"/>
          </p:cNvPicPr>
          <p:nvPr/>
        </p:nvPicPr>
        <p:blipFill>
          <a:blip r:embed="rId2"/>
          <a:stretch>
            <a:fillRect/>
          </a:stretch>
        </p:blipFill>
        <p:spPr>
          <a:xfrm>
            <a:off x="0" y="1088572"/>
            <a:ext cx="2628900" cy="1743075"/>
          </a:xfrm>
          <a:prstGeom prst="rect">
            <a:avLst/>
          </a:prstGeom>
        </p:spPr>
      </p:pic>
      <p:pic>
        <p:nvPicPr>
          <p:cNvPr id="5" name="Picture 4">
            <a:extLst>
              <a:ext uri="{FF2B5EF4-FFF2-40B4-BE49-F238E27FC236}">
                <a16:creationId xmlns:a16="http://schemas.microsoft.com/office/drawing/2014/main" id="{74846634-7F95-4E24-996B-1F6BDE60A921}"/>
              </a:ext>
            </a:extLst>
          </p:cNvPr>
          <p:cNvPicPr>
            <a:picLocks noChangeAspect="1"/>
          </p:cNvPicPr>
          <p:nvPr/>
        </p:nvPicPr>
        <p:blipFill rotWithShape="1">
          <a:blip r:embed="rId3"/>
          <a:srcRect l="12308" r="10895"/>
          <a:stretch/>
        </p:blipFill>
        <p:spPr>
          <a:xfrm>
            <a:off x="300307" y="3549275"/>
            <a:ext cx="2030055" cy="1982561"/>
          </a:xfrm>
          <a:prstGeom prst="rect">
            <a:avLst/>
          </a:prstGeom>
        </p:spPr>
      </p:pic>
    </p:spTree>
    <p:extLst>
      <p:ext uri="{BB962C8B-B14F-4D97-AF65-F5344CB8AC3E}">
        <p14:creationId xmlns:p14="http://schemas.microsoft.com/office/powerpoint/2010/main" val="8943781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ABEE7E6-51BB-4D13-9D1F-A2DA0D2D0ADE}"/>
              </a:ext>
            </a:extLst>
          </p:cNvPr>
          <p:cNvSpPr txBox="1"/>
          <p:nvPr/>
        </p:nvSpPr>
        <p:spPr>
          <a:xfrm>
            <a:off x="3019805" y="151179"/>
            <a:ext cx="7807221" cy="6555641"/>
          </a:xfrm>
          <a:prstGeom prst="rect">
            <a:avLst/>
          </a:prstGeom>
          <a:noFill/>
        </p:spPr>
        <p:txBody>
          <a:bodyPr wrap="square" rtlCol="0">
            <a:spAutoFit/>
          </a:bodyPr>
          <a:lstStyle/>
          <a:p>
            <a:r>
              <a:rPr lang="en-GB" sz="3200" b="1" u="sng" dirty="0"/>
              <a:t>Wednesday – We reflect on :</a:t>
            </a:r>
          </a:p>
          <a:p>
            <a:r>
              <a:rPr lang="en-GB" sz="3200" b="1" u="sng" dirty="0"/>
              <a:t>Love &amp; Intergenerational Love </a:t>
            </a:r>
          </a:p>
          <a:p>
            <a:endParaRPr lang="en-GB" sz="3200" b="1" u="sng" dirty="0"/>
          </a:p>
          <a:p>
            <a:r>
              <a:rPr lang="en-GB" dirty="0"/>
              <a:t>In the midst of this global pandemic – we see obvious signs of intergenerational love. The love between young and old. </a:t>
            </a:r>
          </a:p>
          <a:p>
            <a:endParaRPr lang="en-GB" dirty="0"/>
          </a:p>
          <a:p>
            <a:r>
              <a:rPr lang="en-GB" b="1" u="sng" dirty="0">
                <a:solidFill>
                  <a:srgbClr val="FF0000"/>
                </a:solidFill>
              </a:rPr>
              <a:t>Have you ?  </a:t>
            </a:r>
          </a:p>
          <a:p>
            <a:r>
              <a:rPr lang="en-GB" dirty="0"/>
              <a:t>Shown your parents or grandparents how to access Mass on </a:t>
            </a:r>
            <a:r>
              <a:rPr lang="en-GB" dirty="0" err="1"/>
              <a:t>youtube</a:t>
            </a:r>
            <a:r>
              <a:rPr lang="en-GB" dirty="0"/>
              <a:t>/social media ?</a:t>
            </a:r>
          </a:p>
          <a:p>
            <a:endParaRPr lang="en-GB" dirty="0"/>
          </a:p>
          <a:p>
            <a:r>
              <a:rPr lang="en-GB" dirty="0"/>
              <a:t>Have you done anything for an elderly member of your family, or an elderly member of your community which demonstrates love?</a:t>
            </a:r>
          </a:p>
          <a:p>
            <a:endParaRPr lang="en-GB" dirty="0"/>
          </a:p>
          <a:p>
            <a:r>
              <a:rPr lang="en-GB" dirty="0"/>
              <a:t>Have to seen the 70 Million Tik Tok followers of young Lewis Leigh from Wales, who taught his 70 year old grandmother a Tik Tok dance after delivering her groceries during the first lockdown.</a:t>
            </a:r>
          </a:p>
          <a:p>
            <a:pPr lvl="1"/>
            <a:r>
              <a:rPr lang="en-GB" dirty="0">
                <a:hlinkClick r:id="rId2"/>
              </a:rPr>
              <a:t>https://youtu.be/XbgO-bOxOoI</a:t>
            </a:r>
            <a:endParaRPr lang="en-GB" dirty="0"/>
          </a:p>
          <a:p>
            <a:endParaRPr lang="en-GB" dirty="0"/>
          </a:p>
          <a:p>
            <a:r>
              <a:rPr lang="en-GB" b="1" u="sng" dirty="0"/>
              <a:t>Let us pray</a:t>
            </a:r>
            <a:r>
              <a:rPr lang="en-GB" b="1" dirty="0"/>
              <a:t>: St Mark we pray for all our elderly, that they are blessed with good health and that they continue to be examples of Christian living for all they love and meet. Lord hear us…..</a:t>
            </a:r>
          </a:p>
        </p:txBody>
      </p:sp>
      <p:pic>
        <p:nvPicPr>
          <p:cNvPr id="2" name="Picture 1">
            <a:extLst>
              <a:ext uri="{FF2B5EF4-FFF2-40B4-BE49-F238E27FC236}">
                <a16:creationId xmlns:a16="http://schemas.microsoft.com/office/drawing/2014/main" id="{62BDD5D9-FB4F-4F8E-8B05-FC500B585039}"/>
              </a:ext>
            </a:extLst>
          </p:cNvPr>
          <p:cNvPicPr>
            <a:picLocks noChangeAspect="1"/>
          </p:cNvPicPr>
          <p:nvPr/>
        </p:nvPicPr>
        <p:blipFill>
          <a:blip r:embed="rId3"/>
          <a:stretch>
            <a:fillRect/>
          </a:stretch>
        </p:blipFill>
        <p:spPr>
          <a:xfrm>
            <a:off x="241110" y="1504502"/>
            <a:ext cx="2619375" cy="1743075"/>
          </a:xfrm>
          <a:prstGeom prst="rect">
            <a:avLst/>
          </a:prstGeom>
        </p:spPr>
      </p:pic>
      <p:pic>
        <p:nvPicPr>
          <p:cNvPr id="3" name="Picture 2">
            <a:extLst>
              <a:ext uri="{FF2B5EF4-FFF2-40B4-BE49-F238E27FC236}">
                <a16:creationId xmlns:a16="http://schemas.microsoft.com/office/drawing/2014/main" id="{E652841A-3369-40AC-BC6E-DAB9419ECD2C}"/>
              </a:ext>
            </a:extLst>
          </p:cNvPr>
          <p:cNvPicPr>
            <a:picLocks noChangeAspect="1"/>
          </p:cNvPicPr>
          <p:nvPr/>
        </p:nvPicPr>
        <p:blipFill>
          <a:blip r:embed="rId4"/>
          <a:stretch>
            <a:fillRect/>
          </a:stretch>
        </p:blipFill>
        <p:spPr>
          <a:xfrm>
            <a:off x="227564" y="3610423"/>
            <a:ext cx="2619375" cy="1743075"/>
          </a:xfrm>
          <a:prstGeom prst="rect">
            <a:avLst/>
          </a:prstGeom>
        </p:spPr>
      </p:pic>
    </p:spTree>
    <p:extLst>
      <p:ext uri="{BB962C8B-B14F-4D97-AF65-F5344CB8AC3E}">
        <p14:creationId xmlns:p14="http://schemas.microsoft.com/office/powerpoint/2010/main" val="1318024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F1446-0F41-428F-B3EC-7A38DBE42167}"/>
              </a:ext>
            </a:extLst>
          </p:cNvPr>
          <p:cNvSpPr>
            <a:spLocks noGrp="1"/>
          </p:cNvSpPr>
          <p:nvPr>
            <p:ph type="title"/>
          </p:nvPr>
        </p:nvSpPr>
        <p:spPr>
          <a:xfrm>
            <a:off x="2173958" y="708990"/>
            <a:ext cx="8596668" cy="675861"/>
          </a:xfrm>
        </p:spPr>
        <p:txBody>
          <a:bodyPr>
            <a:normAutofit fontScale="90000"/>
          </a:bodyPr>
          <a:lstStyle/>
          <a:p>
            <a:r>
              <a:rPr lang="en-GB" b="1" u="sng" dirty="0">
                <a:solidFill>
                  <a:schemeClr val="tx1"/>
                </a:solidFill>
              </a:rPr>
              <a:t>Thursday – We reflect on : Challenges</a:t>
            </a:r>
            <a:br>
              <a:rPr lang="en-GB" dirty="0"/>
            </a:br>
            <a:br>
              <a:rPr lang="en-GB" dirty="0"/>
            </a:br>
            <a:endParaRPr lang="en-GB" dirty="0"/>
          </a:p>
        </p:txBody>
      </p:sp>
      <p:sp>
        <p:nvSpPr>
          <p:cNvPr id="3" name="Content Placeholder 2">
            <a:extLst>
              <a:ext uri="{FF2B5EF4-FFF2-40B4-BE49-F238E27FC236}">
                <a16:creationId xmlns:a16="http://schemas.microsoft.com/office/drawing/2014/main" id="{57916759-289D-41FB-9793-05939203FBAE}"/>
              </a:ext>
            </a:extLst>
          </p:cNvPr>
          <p:cNvSpPr>
            <a:spLocks noGrp="1"/>
          </p:cNvSpPr>
          <p:nvPr>
            <p:ph idx="1"/>
          </p:nvPr>
        </p:nvSpPr>
        <p:spPr>
          <a:xfrm>
            <a:off x="2165902" y="1577010"/>
            <a:ext cx="8596668" cy="4572000"/>
          </a:xfrm>
        </p:spPr>
        <p:txBody>
          <a:bodyPr>
            <a:normAutofit/>
          </a:bodyPr>
          <a:lstStyle/>
          <a:p>
            <a:pPr marL="0" indent="0">
              <a:buNone/>
            </a:pPr>
            <a:r>
              <a:rPr lang="en-GB" dirty="0">
                <a:solidFill>
                  <a:schemeClr val="tx1"/>
                </a:solidFill>
              </a:rPr>
              <a:t>On Thursday we are reminded to keep on going despite the challenges that surround us at the minute. </a:t>
            </a:r>
          </a:p>
          <a:p>
            <a:pPr marL="0" indent="0">
              <a:buNone/>
            </a:pPr>
            <a:r>
              <a:rPr lang="en-GB" dirty="0">
                <a:solidFill>
                  <a:schemeClr val="tx1"/>
                </a:solidFill>
              </a:rPr>
              <a:t>Some of you have mastered the art of not giving up, whilst others need more support to be productive and to cope under pressure. </a:t>
            </a:r>
          </a:p>
          <a:p>
            <a:pPr marL="0" indent="0">
              <a:buNone/>
            </a:pPr>
            <a:r>
              <a:rPr lang="en-GB" b="1" u="sng" dirty="0">
                <a:solidFill>
                  <a:srgbClr val="FF0000"/>
                </a:solidFill>
              </a:rPr>
              <a:t>Q: What challenges are we facing at the minute?</a:t>
            </a:r>
          </a:p>
          <a:p>
            <a:pPr marL="0" indent="0">
              <a:buNone/>
            </a:pPr>
            <a:r>
              <a:rPr lang="en-GB" dirty="0">
                <a:solidFill>
                  <a:schemeClr val="tx1"/>
                </a:solidFill>
              </a:rPr>
              <a:t>Getting up and getting motivated to learn, remote learning, I.T, deadlines &amp; demands, mental and physical health, no face to face contact with friends, no social life, sickness, loneliness, bereavement &amp; loss etc.</a:t>
            </a:r>
          </a:p>
          <a:p>
            <a:pPr marL="0" indent="0">
              <a:buClr>
                <a:schemeClr val="tx1"/>
              </a:buClr>
              <a:buSzPct val="100000"/>
              <a:buNone/>
            </a:pPr>
            <a:r>
              <a:rPr lang="en-GB" dirty="0">
                <a:solidFill>
                  <a:schemeClr val="tx1"/>
                </a:solidFill>
              </a:rPr>
              <a:t>We have to overcome these challenges, and we have to have faith and believe that things will get better. We need to be positive, and remember to be kind to yourself and those around you.  Everyone is doing their best!</a:t>
            </a:r>
          </a:p>
          <a:p>
            <a:pPr marL="0" indent="0">
              <a:buClr>
                <a:schemeClr val="tx1"/>
              </a:buClr>
              <a:buSzPct val="100000"/>
              <a:buNone/>
            </a:pPr>
            <a:r>
              <a:rPr lang="en-GB" b="1" u="sng" dirty="0">
                <a:solidFill>
                  <a:schemeClr val="tx1"/>
                </a:solidFill>
              </a:rPr>
              <a:t>Let us pray</a:t>
            </a:r>
            <a:r>
              <a:rPr lang="en-GB" b="1" dirty="0">
                <a:solidFill>
                  <a:schemeClr val="tx1"/>
                </a:solidFill>
              </a:rPr>
              <a:t>: Lord help us to remember that : Life is about accepting challenges, we have to choose to keep moving forward and be mindful of the lessons we learnt on the journey. Lord hear us….</a:t>
            </a:r>
          </a:p>
        </p:txBody>
      </p:sp>
      <p:pic>
        <p:nvPicPr>
          <p:cNvPr id="1026" name="Picture 2" descr="Parenting in the age of COVID-19: Coping with six common challenges -  Boston Children's Discoveries">
            <a:extLst>
              <a:ext uri="{FF2B5EF4-FFF2-40B4-BE49-F238E27FC236}">
                <a16:creationId xmlns:a16="http://schemas.microsoft.com/office/drawing/2014/main" id="{B32679DC-ABC0-46EB-9382-FD4D03982D8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636" r="10285"/>
          <a:stretch/>
        </p:blipFill>
        <p:spPr bwMode="auto">
          <a:xfrm>
            <a:off x="217051" y="1041949"/>
            <a:ext cx="1807031" cy="133722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ow to Overcome the Challenges of Managing Performance During the  Coronavirus Crisis | Michael Page">
            <a:extLst>
              <a:ext uri="{FF2B5EF4-FFF2-40B4-BE49-F238E27FC236}">
                <a16:creationId xmlns:a16="http://schemas.microsoft.com/office/drawing/2014/main" id="{B682A1C3-721E-4E65-A022-DB1F2C51EC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214" y="3141595"/>
            <a:ext cx="2072703" cy="13372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8504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Mayor of Oldham invites children to brighten up Facebook page with rainbow  pictures – Saddleworth Independent">
            <a:extLst>
              <a:ext uri="{FF2B5EF4-FFF2-40B4-BE49-F238E27FC236}">
                <a16:creationId xmlns:a16="http://schemas.microsoft.com/office/drawing/2014/main" id="{05853BF0-488A-41FD-9AA1-A0B47E42B6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24079"/>
            <a:ext cx="2278398" cy="156377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602731C-8572-458A-88C7-69AABCA9C13D}"/>
              </a:ext>
            </a:extLst>
          </p:cNvPr>
          <p:cNvSpPr>
            <a:spLocks noGrp="1"/>
          </p:cNvSpPr>
          <p:nvPr>
            <p:ph type="title"/>
          </p:nvPr>
        </p:nvSpPr>
        <p:spPr>
          <a:xfrm>
            <a:off x="2589926" y="723873"/>
            <a:ext cx="8596668" cy="781878"/>
          </a:xfrm>
        </p:spPr>
        <p:txBody>
          <a:bodyPr>
            <a:normAutofit/>
          </a:bodyPr>
          <a:lstStyle/>
          <a:p>
            <a:r>
              <a:rPr lang="en-GB" sz="3200" b="1" u="sng" dirty="0">
                <a:solidFill>
                  <a:schemeClr val="tx1"/>
                </a:solidFill>
              </a:rPr>
              <a:t>Friday – We reflect on : Hope</a:t>
            </a:r>
          </a:p>
        </p:txBody>
      </p:sp>
      <p:sp>
        <p:nvSpPr>
          <p:cNvPr id="3" name="Content Placeholder 2">
            <a:extLst>
              <a:ext uri="{FF2B5EF4-FFF2-40B4-BE49-F238E27FC236}">
                <a16:creationId xmlns:a16="http://schemas.microsoft.com/office/drawing/2014/main" id="{CC943C7C-0A08-4113-AF95-6D8244962EAB}"/>
              </a:ext>
            </a:extLst>
          </p:cNvPr>
          <p:cNvSpPr>
            <a:spLocks noGrp="1"/>
          </p:cNvSpPr>
          <p:nvPr>
            <p:ph idx="1"/>
          </p:nvPr>
        </p:nvSpPr>
        <p:spPr>
          <a:xfrm>
            <a:off x="2278398" y="1756314"/>
            <a:ext cx="8596668" cy="2444625"/>
          </a:xfrm>
        </p:spPr>
        <p:txBody>
          <a:bodyPr>
            <a:normAutofit/>
          </a:bodyPr>
          <a:lstStyle/>
          <a:p>
            <a:pPr marL="0" indent="0">
              <a:buClrTx/>
              <a:buSzPct val="100000"/>
              <a:buNone/>
            </a:pPr>
            <a:r>
              <a:rPr lang="en-GB" dirty="0">
                <a:solidFill>
                  <a:schemeClr val="tx1"/>
                </a:solidFill>
              </a:rPr>
              <a:t>Hope brings all sort of good things with it. With hope we have optimism, positivity, enthusiasm, courage, resilience and motivation.</a:t>
            </a:r>
          </a:p>
          <a:p>
            <a:pPr marL="0" indent="0">
              <a:buClrTx/>
              <a:buSzPct val="100000"/>
              <a:buNone/>
            </a:pPr>
            <a:r>
              <a:rPr lang="en-GB" dirty="0">
                <a:solidFill>
                  <a:schemeClr val="tx1"/>
                </a:solidFill>
              </a:rPr>
              <a:t>Hope is the gift that keeps on giving. Hope is not always easy, but with practice we can work on it, develop it, pray for it, spread it, show it in the way we relate to others. </a:t>
            </a:r>
          </a:p>
          <a:p>
            <a:pPr marL="0" indent="0">
              <a:buClrTx/>
              <a:buSzPct val="100000"/>
              <a:buNone/>
            </a:pPr>
            <a:r>
              <a:rPr lang="en-GB" dirty="0">
                <a:solidFill>
                  <a:schemeClr val="tx1"/>
                </a:solidFill>
              </a:rPr>
              <a:t>Hope encourages us to be positive and passionate about the future and about what is possible. Once you choose to be hopeful anything is possible. </a:t>
            </a:r>
          </a:p>
        </p:txBody>
      </p:sp>
      <p:sp>
        <p:nvSpPr>
          <p:cNvPr id="6" name="Content Placeholder 2">
            <a:extLst>
              <a:ext uri="{FF2B5EF4-FFF2-40B4-BE49-F238E27FC236}">
                <a16:creationId xmlns:a16="http://schemas.microsoft.com/office/drawing/2014/main" id="{F1A205B0-C153-40ED-969B-8A3D2311224D}"/>
              </a:ext>
            </a:extLst>
          </p:cNvPr>
          <p:cNvSpPr txBox="1">
            <a:spLocks/>
          </p:cNvSpPr>
          <p:nvPr/>
        </p:nvSpPr>
        <p:spPr>
          <a:xfrm>
            <a:off x="2278398" y="5869485"/>
            <a:ext cx="8596668" cy="1359575"/>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ClrTx/>
              <a:buSzPct val="100000"/>
              <a:buFont typeface="Wingdings 3" charset="2"/>
              <a:buNone/>
            </a:pPr>
            <a:r>
              <a:rPr lang="en-GB" b="1" dirty="0">
                <a:solidFill>
                  <a:schemeClr val="tx1"/>
                </a:solidFill>
              </a:rPr>
              <a:t>Finally we pray : God in Heaven hear my hopeful prayer, keep me in thy loving care. Be my guide in all I do. Bless all those who love me too. Amen</a:t>
            </a:r>
            <a:r>
              <a:rPr lang="en-GB" b="1" dirty="0"/>
              <a:t>. </a:t>
            </a:r>
          </a:p>
        </p:txBody>
      </p:sp>
      <p:sp>
        <p:nvSpPr>
          <p:cNvPr id="7" name="Content Placeholder 2">
            <a:extLst>
              <a:ext uri="{FF2B5EF4-FFF2-40B4-BE49-F238E27FC236}">
                <a16:creationId xmlns:a16="http://schemas.microsoft.com/office/drawing/2014/main" id="{EEF878FB-CBA3-4AAA-BE27-23999C9E45C0}"/>
              </a:ext>
            </a:extLst>
          </p:cNvPr>
          <p:cNvSpPr txBox="1">
            <a:spLocks/>
          </p:cNvSpPr>
          <p:nvPr/>
        </p:nvSpPr>
        <p:spPr>
          <a:xfrm>
            <a:off x="1519368" y="4275698"/>
            <a:ext cx="9890751" cy="135957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ClrTx/>
              <a:buSzPct val="100000"/>
              <a:buFont typeface="Wingdings 3" charset="2"/>
              <a:buNone/>
            </a:pPr>
            <a:r>
              <a:rPr lang="en-GB" b="1" i="1" dirty="0">
                <a:solidFill>
                  <a:srgbClr val="00B050"/>
                </a:solidFill>
              </a:rPr>
              <a:t>“You may not always have a comfortable life, and you will not always be able to solve all the world’s problems at once, but don’t underestimate the importance you can have on the world, because history has shown us that courage can be contagious and HOPE can take on a life of its own” </a:t>
            </a:r>
            <a:r>
              <a:rPr lang="en-GB" dirty="0">
                <a:solidFill>
                  <a:schemeClr val="tx1"/>
                </a:solidFill>
              </a:rPr>
              <a:t>Michelle Obama</a:t>
            </a:r>
          </a:p>
        </p:txBody>
      </p:sp>
    </p:spTree>
    <p:extLst>
      <p:ext uri="{BB962C8B-B14F-4D97-AF65-F5344CB8AC3E}">
        <p14:creationId xmlns:p14="http://schemas.microsoft.com/office/powerpoint/2010/main" val="197145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8648FDB-1139-4FCF-8336-E6C12E9B3649}"/>
              </a:ext>
            </a:extLst>
          </p:cNvPr>
          <p:cNvSpPr>
            <a:spLocks noGrp="1"/>
          </p:cNvSpPr>
          <p:nvPr>
            <p:ph idx="1"/>
          </p:nvPr>
        </p:nvSpPr>
        <p:spPr>
          <a:xfrm>
            <a:off x="624325" y="1192432"/>
            <a:ext cx="10014112" cy="5338997"/>
          </a:xfrm>
        </p:spPr>
        <p:txBody>
          <a:bodyPr>
            <a:normAutofit/>
          </a:bodyPr>
          <a:lstStyle/>
          <a:p>
            <a:pPr marL="0" indent="0" algn="ctr">
              <a:buNone/>
            </a:pPr>
            <a:endParaRPr lang="en-GB" sz="4400" u="sng" dirty="0">
              <a:solidFill>
                <a:schemeClr val="tx1"/>
              </a:solidFill>
            </a:endParaRPr>
          </a:p>
          <a:p>
            <a:pPr marL="0" indent="0" algn="ctr">
              <a:buNone/>
            </a:pPr>
            <a:endParaRPr lang="en-GB" sz="4400" u="sng" dirty="0">
              <a:solidFill>
                <a:schemeClr val="tx1"/>
              </a:solidFill>
            </a:endParaRPr>
          </a:p>
          <a:p>
            <a:pPr marL="0" indent="0" algn="ctr">
              <a:buNone/>
            </a:pPr>
            <a:r>
              <a:rPr lang="en-GB" sz="4400" b="1" u="sng" dirty="0">
                <a:solidFill>
                  <a:srgbClr val="00B050"/>
                </a:solidFill>
              </a:rPr>
              <a:t>Communities</a:t>
            </a:r>
            <a:r>
              <a:rPr lang="en-GB" sz="4400" dirty="0">
                <a:solidFill>
                  <a:srgbClr val="00B050"/>
                </a:solidFill>
              </a:rPr>
              <a:t> built on </a:t>
            </a:r>
            <a:r>
              <a:rPr lang="en-GB" sz="4400" b="1" u="sng" dirty="0">
                <a:solidFill>
                  <a:srgbClr val="00B050"/>
                </a:solidFill>
              </a:rPr>
              <a:t>Faith</a:t>
            </a:r>
            <a:r>
              <a:rPr lang="en-GB" sz="4400" dirty="0">
                <a:solidFill>
                  <a:srgbClr val="00B050"/>
                </a:solidFill>
              </a:rPr>
              <a:t>,</a:t>
            </a:r>
          </a:p>
          <a:p>
            <a:pPr marL="0" indent="0" algn="ctr">
              <a:buNone/>
            </a:pPr>
            <a:r>
              <a:rPr lang="en-GB" sz="4400" dirty="0">
                <a:solidFill>
                  <a:srgbClr val="00B050"/>
                </a:solidFill>
              </a:rPr>
              <a:t> Learning to </a:t>
            </a:r>
            <a:r>
              <a:rPr lang="en-GB" sz="4400" b="1" u="sng" dirty="0">
                <a:solidFill>
                  <a:srgbClr val="00B050"/>
                </a:solidFill>
              </a:rPr>
              <a:t>Love</a:t>
            </a:r>
            <a:r>
              <a:rPr lang="en-GB" sz="4400" dirty="0">
                <a:solidFill>
                  <a:srgbClr val="00B050"/>
                </a:solidFill>
              </a:rPr>
              <a:t>,</a:t>
            </a:r>
          </a:p>
          <a:p>
            <a:pPr marL="0" indent="0" algn="ctr">
              <a:buNone/>
            </a:pPr>
            <a:r>
              <a:rPr lang="en-GB" sz="4400" dirty="0">
                <a:solidFill>
                  <a:srgbClr val="00B050"/>
                </a:solidFill>
              </a:rPr>
              <a:t> Learning </a:t>
            </a:r>
            <a:r>
              <a:rPr lang="en-GB" sz="4400" b="1" u="sng" dirty="0">
                <a:solidFill>
                  <a:srgbClr val="00B050"/>
                </a:solidFill>
              </a:rPr>
              <a:t>Resilience</a:t>
            </a:r>
            <a:r>
              <a:rPr lang="en-GB" sz="4400" dirty="0">
                <a:solidFill>
                  <a:srgbClr val="00B050"/>
                </a:solidFill>
              </a:rPr>
              <a:t>, </a:t>
            </a:r>
          </a:p>
          <a:p>
            <a:pPr marL="0" indent="0" algn="ctr">
              <a:buNone/>
            </a:pPr>
            <a:r>
              <a:rPr lang="en-GB" sz="4400" dirty="0">
                <a:solidFill>
                  <a:srgbClr val="00B050"/>
                </a:solidFill>
              </a:rPr>
              <a:t>Learning what it means to </a:t>
            </a:r>
            <a:r>
              <a:rPr lang="en-GB" sz="4400" b="1" u="sng" dirty="0">
                <a:solidFill>
                  <a:srgbClr val="00B050"/>
                </a:solidFill>
              </a:rPr>
              <a:t>Hope</a:t>
            </a:r>
            <a:r>
              <a:rPr lang="en-GB" sz="4400" dirty="0">
                <a:solidFill>
                  <a:srgbClr val="00B050"/>
                </a:solidFill>
              </a:rPr>
              <a:t>.</a:t>
            </a:r>
            <a:endParaRPr lang="en-GB" sz="4400" u="sng" dirty="0">
              <a:solidFill>
                <a:srgbClr val="00B050"/>
              </a:solidFill>
            </a:endParaRPr>
          </a:p>
        </p:txBody>
      </p:sp>
      <p:pic>
        <p:nvPicPr>
          <p:cNvPr id="4100" name="Picture 4" descr="Catholic Schools Week Mass - News">
            <a:extLst>
              <a:ext uri="{FF2B5EF4-FFF2-40B4-BE49-F238E27FC236}">
                <a16:creationId xmlns:a16="http://schemas.microsoft.com/office/drawing/2014/main" id="{D317A864-DC62-4CD8-B920-BB2FD5DD71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6068" y="1533378"/>
            <a:ext cx="3674891" cy="119026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8B32CFF1-7397-42D9-A378-18B10789105B}"/>
              </a:ext>
            </a:extLst>
          </p:cNvPr>
          <p:cNvSpPr txBox="1">
            <a:spLocks/>
          </p:cNvSpPr>
          <p:nvPr/>
        </p:nvSpPr>
        <p:spPr>
          <a:xfrm>
            <a:off x="1086868" y="166997"/>
            <a:ext cx="8882744" cy="2050869"/>
          </a:xfrm>
          <a:prstGeom prst="rect">
            <a:avLst/>
          </a:prstGeom>
        </p:spPr>
        <p:txBody>
          <a:bodyPr vert="horz" lIns="91440" tIns="45720" rIns="91440" bIns="45720" rtlCol="0" anchor="t">
            <a:normAutofit lnSpcReduction="1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sz="4400" dirty="0">
                <a:solidFill>
                  <a:schemeClr val="tx1"/>
                </a:solidFill>
                <a:latin typeface="Wide Latin" panose="020A0A07050505020404" pitchFamily="18" charset="0"/>
              </a:rPr>
              <a:t>Catholic Schools Week 2021</a:t>
            </a:r>
            <a:br>
              <a:rPr lang="en-GB" sz="4400" dirty="0">
                <a:solidFill>
                  <a:schemeClr val="tx1"/>
                </a:solidFill>
                <a:latin typeface="Wide Latin" panose="020A0A07050505020404" pitchFamily="18" charset="0"/>
              </a:rPr>
            </a:br>
            <a:r>
              <a:rPr lang="en-GB" sz="4400" b="1" u="sng" dirty="0">
                <a:solidFill>
                  <a:srgbClr val="FF0000"/>
                </a:solidFill>
                <a:latin typeface="Century" panose="02040604050505020304" pitchFamily="18" charset="0"/>
              </a:rPr>
              <a:t> </a:t>
            </a:r>
            <a:endParaRPr lang="en-GB" sz="4400" dirty="0">
              <a:solidFill>
                <a:schemeClr val="tx1"/>
              </a:solidFill>
              <a:latin typeface="Wide Latin" panose="020A0A07050505020404" pitchFamily="18" charset="0"/>
            </a:endParaRPr>
          </a:p>
        </p:txBody>
      </p:sp>
    </p:spTree>
    <p:extLst>
      <p:ext uri="{BB962C8B-B14F-4D97-AF65-F5344CB8AC3E}">
        <p14:creationId xmlns:p14="http://schemas.microsoft.com/office/powerpoint/2010/main" val="99794755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0</TotalTime>
  <Words>1046</Words>
  <Application>Microsoft Office PowerPoint</Application>
  <PresentationFormat>Widescreen</PresentationFormat>
  <Paragraphs>73</Paragraphs>
  <Slides>10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Century</vt:lpstr>
      <vt:lpstr>Comic Sans MS</vt:lpstr>
      <vt:lpstr>Trebuchet MS</vt:lpstr>
      <vt:lpstr>Wide Latin</vt:lpstr>
      <vt:lpstr>Wingdings 3</vt:lpstr>
      <vt:lpstr>Facet</vt:lpstr>
      <vt:lpstr>Catholic Schools Week 2021.  24th January – 31st January </vt:lpstr>
      <vt:lpstr>PowerPoint Presentation</vt:lpstr>
      <vt:lpstr>PowerPoint Presentation</vt:lpstr>
      <vt:lpstr>PowerPoint Presentation</vt:lpstr>
      <vt:lpstr>Monday – We reflect on : Faith  Our humanity, and our community response, our Faith, and our dedication towards each other has been a beacon of light for many during the darkness and difficulties of the last few months.   Let us pray: Lord we pray that the torch of goodwill will continue to shine brightly and make sure that no one is left alone as we forge a new normal in our lives.  Lord hear us …..  </vt:lpstr>
      <vt:lpstr>Tuesday – We reflect on: Community </vt:lpstr>
      <vt:lpstr>PowerPoint Presentation</vt:lpstr>
      <vt:lpstr>Thursday – We reflect on : Challenges  </vt:lpstr>
      <vt:lpstr>Friday – We reflect on : Hope</vt:lpstr>
      <vt:lpstr>PowerPoint Presentation</vt:lpstr>
    </vt:vector>
  </TitlesOfParts>
  <Company>C2k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Catholic Schools Week 2020</dc:title>
  <dc:creator>Cliona Murdock</dc:creator>
  <cp:lastModifiedBy>Susan Morgan</cp:lastModifiedBy>
  <cp:revision>64</cp:revision>
  <cp:lastPrinted>2021-01-18T20:10:05Z</cp:lastPrinted>
  <dcterms:created xsi:type="dcterms:W3CDTF">2020-01-20T09:40:52Z</dcterms:created>
  <dcterms:modified xsi:type="dcterms:W3CDTF">2021-01-20T10:43:28Z</dcterms:modified>
</cp:coreProperties>
</file>