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69" r:id="rId3"/>
    <p:sldId id="271" r:id="rId4"/>
    <p:sldId id="277" r:id="rId5"/>
    <p:sldId id="272" r:id="rId6"/>
    <p:sldId id="278" r:id="rId7"/>
    <p:sldId id="273" r:id="rId8"/>
    <p:sldId id="27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41" d="100"/>
          <a:sy n="41" d="100"/>
        </p:scale>
        <p:origin x="90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01/09/2020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01/09/2020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01/09/2020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01/09/2020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01/09/2020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01/09/2020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01/09/2020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01/09/2020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01/09/2020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01/09/2020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01/09/2020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01/09/2020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01/09/2020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4: The Bible</a:t>
            </a:r>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636864" y="365125"/>
            <a:ext cx="10716936" cy="1325563"/>
          </a:xfrm>
        </p:spPr>
        <p:txBody>
          <a:bodyPr>
            <a:normAutofit/>
          </a:bodyPr>
          <a:lstStyle/>
          <a:p>
            <a:r>
              <a:rPr lang="en-GB" sz="3200" b="1" dirty="0"/>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636864" y="1253330"/>
            <a:ext cx="10515600" cy="5103019"/>
          </a:xfrm>
        </p:spPr>
        <p:txBody>
          <a:bodyPr>
            <a:normAutofit lnSpcReduction="10000"/>
          </a:bodyPr>
          <a:lstStyle/>
          <a:p>
            <a:pPr marL="0" indent="0">
              <a:buNone/>
            </a:pPr>
            <a:r>
              <a:rPr lang="en-GB" sz="2400" dirty="0"/>
              <a:t>In this lesson you will be learning:</a:t>
            </a:r>
          </a:p>
          <a:p>
            <a:pPr marL="0" lvl="0" indent="0">
              <a:buNone/>
            </a:pPr>
            <a:endParaRPr lang="en-GB" sz="2400" dirty="0"/>
          </a:p>
          <a:p>
            <a:pPr lvl="0"/>
            <a:r>
              <a:rPr lang="en-GB" sz="2400" dirty="0"/>
              <a:t>The Bible tells the story of God’s love for all people.</a:t>
            </a:r>
          </a:p>
          <a:p>
            <a:pPr marL="0" lvl="0" indent="0">
              <a:buNone/>
            </a:pPr>
            <a:endParaRPr lang="en-GB" sz="2400" dirty="0"/>
          </a:p>
          <a:p>
            <a:pPr lvl="0"/>
            <a:r>
              <a:rPr lang="en-GB" sz="2400" dirty="0"/>
              <a:t>The Bible was written by many different authors over many centuries.</a:t>
            </a:r>
          </a:p>
          <a:p>
            <a:pPr marL="0" lvl="0" indent="0">
              <a:buNone/>
            </a:pPr>
            <a:endParaRPr lang="en-GB" sz="2400" dirty="0"/>
          </a:p>
          <a:p>
            <a:pPr lvl="0"/>
            <a:r>
              <a:rPr lang="en-GB" sz="2400" dirty="0"/>
              <a:t>The Bible contains a library of books.</a:t>
            </a:r>
          </a:p>
          <a:p>
            <a:pPr marL="0" lvl="0" indent="0">
              <a:buNone/>
            </a:pPr>
            <a:endParaRPr lang="en-GB" sz="2400" dirty="0"/>
          </a:p>
          <a:p>
            <a:pPr lvl="0"/>
            <a:r>
              <a:rPr lang="en-GB" sz="2400" dirty="0"/>
              <a:t>The first part of the Bible is called the </a:t>
            </a:r>
            <a:r>
              <a:rPr lang="en-GB" sz="2400" b="1" dirty="0"/>
              <a:t>Old Testament </a:t>
            </a:r>
            <a:r>
              <a:rPr lang="en-GB" sz="2400" dirty="0"/>
              <a:t>or the Hebrew Scriptures.</a:t>
            </a:r>
          </a:p>
          <a:p>
            <a:pPr marL="0" lvl="0" indent="0">
              <a:buNone/>
            </a:pPr>
            <a:endParaRPr lang="en-GB" sz="2400" dirty="0"/>
          </a:p>
          <a:p>
            <a:pPr lvl="0"/>
            <a:r>
              <a:rPr lang="en-GB" sz="2400" dirty="0"/>
              <a:t>The second part of the Bible is called the </a:t>
            </a:r>
            <a:r>
              <a:rPr lang="en-GB" sz="2400" b="1" dirty="0"/>
              <a:t>New Testament </a:t>
            </a:r>
            <a:r>
              <a:rPr lang="en-GB" sz="2400" dirty="0"/>
              <a:t>or the Christian Scriptures.</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2000"/>
                                        <p:tgtEl>
                                          <p:spTgt spid="3">
                                            <p:txEl>
                                              <p:pRg st="4" end="4"/>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2000"/>
                                        <p:tgtEl>
                                          <p:spTgt spid="3">
                                            <p:txEl>
                                              <p:pRg st="6" end="6"/>
                                            </p:txEl>
                                          </p:spTgt>
                                        </p:tgtEl>
                                      </p:cBhvr>
                                    </p:animEffect>
                                  </p:childTnLst>
                                </p:cTn>
                              </p:par>
                              <p:par>
                                <p:cTn id="20" presetID="22" presetClass="entr" presetSubtype="4" fill="hold" nodeType="withEffect">
                                  <p:stCondLst>
                                    <p:cond delay="300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down)">
                                      <p:cBhvr>
                                        <p:cTn id="22" dur="2000"/>
                                        <p:tgtEl>
                                          <p:spTgt spid="3">
                                            <p:txEl>
                                              <p:pRg st="8" end="8"/>
                                            </p:txEl>
                                          </p:spTgt>
                                        </p:tgtEl>
                                      </p:cBhvr>
                                    </p:animEffect>
                                  </p:childTnLst>
                                </p:cTn>
                              </p:par>
                              <p:par>
                                <p:cTn id="23" presetID="22" presetClass="entr" presetSubtype="4" fill="hold" nodeType="withEffect">
                                  <p:stCondLst>
                                    <p:cond delay="300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wipe(down)">
                                      <p:cBhvr>
                                        <p:cTn id="25"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AE4F-C511-4819-9FC7-82204C7DD279}"/>
              </a:ext>
            </a:extLst>
          </p:cNvPr>
          <p:cNvSpPr>
            <a:spLocks noGrp="1"/>
          </p:cNvSpPr>
          <p:nvPr>
            <p:ph type="title"/>
          </p:nvPr>
        </p:nvSpPr>
        <p:spPr>
          <a:xfrm>
            <a:off x="838200" y="420979"/>
            <a:ext cx="10515600" cy="778647"/>
          </a:xfrm>
        </p:spPr>
        <p:txBody>
          <a:bodyPr>
            <a:normAutofit/>
          </a:bodyPr>
          <a:lstStyle/>
          <a:p>
            <a:r>
              <a:rPr lang="en-GB" sz="3200" b="1" dirty="0">
                <a:latin typeface="+mn-lt"/>
              </a:rPr>
              <a:t>The Bible – A Library of Books</a:t>
            </a:r>
          </a:p>
        </p:txBody>
      </p:sp>
      <p:sp>
        <p:nvSpPr>
          <p:cNvPr id="3" name="Content Placeholder 2">
            <a:extLst>
              <a:ext uri="{FF2B5EF4-FFF2-40B4-BE49-F238E27FC236}">
                <a16:creationId xmlns:a16="http://schemas.microsoft.com/office/drawing/2014/main" id="{01574E24-7E24-4D88-AABE-BC0E8667664E}"/>
              </a:ext>
            </a:extLst>
          </p:cNvPr>
          <p:cNvSpPr>
            <a:spLocks noGrp="1"/>
          </p:cNvSpPr>
          <p:nvPr>
            <p:ph idx="1"/>
          </p:nvPr>
        </p:nvSpPr>
        <p:spPr>
          <a:xfrm>
            <a:off x="768990" y="1376277"/>
            <a:ext cx="10654019" cy="4929183"/>
          </a:xfrm>
        </p:spPr>
        <p:txBody>
          <a:bodyPr>
            <a:noAutofit/>
          </a:bodyPr>
          <a:lstStyle/>
          <a:p>
            <a:r>
              <a:rPr lang="en-GB" sz="2000" dirty="0"/>
              <a:t>The word ‘Bible’ comes from the Greek word </a:t>
            </a:r>
            <a:r>
              <a:rPr lang="en-GB" sz="2000" i="1" dirty="0"/>
              <a:t>biblia,</a:t>
            </a:r>
            <a:r>
              <a:rPr lang="en-GB" sz="2000" dirty="0"/>
              <a:t> meaning books.</a:t>
            </a:r>
          </a:p>
          <a:p>
            <a:pPr marL="0" indent="0">
              <a:buNone/>
            </a:pPr>
            <a:endParaRPr lang="en-GB" sz="2000" dirty="0"/>
          </a:p>
          <a:p>
            <a:r>
              <a:rPr lang="en-GB" sz="2000" dirty="0"/>
              <a:t> The Bible was written over many centuries and by many different people. </a:t>
            </a:r>
          </a:p>
          <a:p>
            <a:pPr marL="0" indent="0">
              <a:buNone/>
            </a:pPr>
            <a:endParaRPr lang="en-GB" sz="2000" dirty="0"/>
          </a:p>
          <a:p>
            <a:r>
              <a:rPr lang="en-GB" sz="2000" dirty="0"/>
              <a:t>Among its authors we find Amos who was a farmer, Matthew who was a tax-collector, and Paul who was a tent-maker. </a:t>
            </a:r>
          </a:p>
          <a:p>
            <a:pPr marL="0" indent="0">
              <a:buNone/>
            </a:pPr>
            <a:endParaRPr lang="en-GB" sz="2000" dirty="0"/>
          </a:p>
          <a:p>
            <a:r>
              <a:rPr lang="en-GB" sz="2000" dirty="0"/>
              <a:t>The Bible is not, in fact, a single book but a library of seventy-three books. </a:t>
            </a:r>
          </a:p>
          <a:p>
            <a:endParaRPr lang="en-GB" sz="2000" dirty="0"/>
          </a:p>
          <a:p>
            <a:r>
              <a:rPr lang="en-GB" sz="2000" dirty="0"/>
              <a:t>All the books are closely linked because, when put together, they tell a single story – the story of God’s unconditional love and plan for humankind. </a:t>
            </a:r>
          </a:p>
        </p:txBody>
      </p:sp>
      <p:sp>
        <p:nvSpPr>
          <p:cNvPr id="4" name="Slide Number Placeholder 3">
            <a:extLst>
              <a:ext uri="{FF2B5EF4-FFF2-40B4-BE49-F238E27FC236}">
                <a16:creationId xmlns:a16="http://schemas.microsoft.com/office/drawing/2014/main" id="{9E7E9629-59BC-4072-BEC1-B73462F2B550}"/>
              </a:ext>
            </a:extLst>
          </p:cNvPr>
          <p:cNvSpPr>
            <a:spLocks noGrp="1"/>
          </p:cNvSpPr>
          <p:nvPr>
            <p:ph type="sldNum" sz="quarter" idx="12"/>
          </p:nvPr>
        </p:nvSpPr>
        <p:spPr>
          <a:xfrm>
            <a:off x="8610600" y="6356350"/>
            <a:ext cx="2743200" cy="365125"/>
          </a:xfrm>
        </p:spPr>
        <p:txBody>
          <a:bodyPr/>
          <a:lstStyle/>
          <a:p>
            <a:fld id="{F7A020AB-42F3-4845-B1BE-FD6316F4739F}" type="slidenum">
              <a:rPr lang="en-GB" smtClean="0"/>
              <a:t>3</a:t>
            </a:fld>
            <a:endParaRPr lang="en-GB" dirty="0"/>
          </a:p>
        </p:txBody>
      </p:sp>
    </p:spTree>
    <p:extLst>
      <p:ext uri="{BB962C8B-B14F-4D97-AF65-F5344CB8AC3E}">
        <p14:creationId xmlns:p14="http://schemas.microsoft.com/office/powerpoint/2010/main" val="40870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320675"/>
            <a:ext cx="1495425" cy="3525978"/>
          </a:xfrm>
        </p:spPr>
        <p:txBody>
          <a:bodyPr>
            <a:normAutofit/>
          </a:bodyPr>
          <a:lstStyle/>
          <a:p>
            <a:r>
              <a:rPr lang="en-GB" sz="3200" b="1" dirty="0">
                <a:latin typeface="+mn-lt"/>
              </a:rPr>
              <a:t>The Books of the Bible</a:t>
            </a:r>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4</a:t>
            </a:fld>
            <a:endParaRPr lang="en-GB"/>
          </a:p>
        </p:txBody>
      </p:sp>
      <p:pic>
        <p:nvPicPr>
          <p:cNvPr id="6" name="Picture 5">
            <a:extLst>
              <a:ext uri="{FF2B5EF4-FFF2-40B4-BE49-F238E27FC236}">
                <a16:creationId xmlns:a16="http://schemas.microsoft.com/office/drawing/2014/main" id="{D470BB55-E066-44F7-BABA-6CDDB0030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547" y="180553"/>
            <a:ext cx="7440839" cy="6175797"/>
          </a:xfrm>
          <a:prstGeom prst="rect">
            <a:avLst/>
          </a:prstGeom>
        </p:spPr>
      </p:pic>
    </p:spTree>
    <p:extLst>
      <p:ext uri="{BB962C8B-B14F-4D97-AF65-F5344CB8AC3E}">
        <p14:creationId xmlns:p14="http://schemas.microsoft.com/office/powerpoint/2010/main" val="25924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F685-A3FE-4555-9A4B-070DF5915CE5}"/>
              </a:ext>
            </a:extLst>
          </p:cNvPr>
          <p:cNvSpPr>
            <a:spLocks noGrp="1"/>
          </p:cNvSpPr>
          <p:nvPr>
            <p:ph type="title"/>
          </p:nvPr>
        </p:nvSpPr>
        <p:spPr>
          <a:xfrm>
            <a:off x="838200" y="365125"/>
            <a:ext cx="10515600" cy="921969"/>
          </a:xfrm>
        </p:spPr>
        <p:txBody>
          <a:bodyPr>
            <a:normAutofit/>
          </a:bodyPr>
          <a:lstStyle/>
          <a:p>
            <a:r>
              <a:rPr lang="en-GB" sz="3200" b="1" dirty="0">
                <a:latin typeface="+mn-lt"/>
              </a:rPr>
              <a:t>The Old Testament and the New Testament</a:t>
            </a:r>
          </a:p>
        </p:txBody>
      </p:sp>
      <p:sp>
        <p:nvSpPr>
          <p:cNvPr id="3" name="Content Placeholder 2">
            <a:extLst>
              <a:ext uri="{FF2B5EF4-FFF2-40B4-BE49-F238E27FC236}">
                <a16:creationId xmlns:a16="http://schemas.microsoft.com/office/drawing/2014/main" id="{63ADE6A7-8DFF-4D36-9E4F-8DBA02F8CD86}"/>
              </a:ext>
            </a:extLst>
          </p:cNvPr>
          <p:cNvSpPr>
            <a:spLocks noGrp="1"/>
          </p:cNvSpPr>
          <p:nvPr>
            <p:ph idx="1"/>
          </p:nvPr>
        </p:nvSpPr>
        <p:spPr>
          <a:xfrm>
            <a:off x="587564" y="1287094"/>
            <a:ext cx="11504033" cy="4784600"/>
          </a:xfrm>
        </p:spPr>
        <p:txBody>
          <a:bodyPr>
            <a:normAutofit/>
          </a:bodyPr>
          <a:lstStyle/>
          <a:p>
            <a:r>
              <a:rPr lang="en-GB" dirty="0"/>
              <a:t>The Bible is divided into two parts. The first part is known as the </a:t>
            </a:r>
            <a:r>
              <a:rPr lang="en-GB" b="1" dirty="0"/>
              <a:t>Old Testament </a:t>
            </a:r>
            <a:r>
              <a:rPr lang="en-GB" dirty="0"/>
              <a:t>or the Hebrew Scriptures. This part of the Bible has forty-six books which tell us about God’s relationship with the people of Ancient Israel. These books were mostly written in Hebrew</a:t>
            </a:r>
            <a:r>
              <a:rPr lang="en-GB" b="1" dirty="0"/>
              <a:t>,</a:t>
            </a:r>
            <a:r>
              <a:rPr lang="en-GB" dirty="0"/>
              <a:t> a language that is still spoken by people in Israel today. </a:t>
            </a:r>
          </a:p>
          <a:p>
            <a:endParaRPr lang="en-GB" dirty="0"/>
          </a:p>
          <a:p>
            <a:r>
              <a:rPr lang="en-GB" dirty="0"/>
              <a:t>The second part of the Bible is known as the </a:t>
            </a:r>
            <a:r>
              <a:rPr lang="en-GB" b="1" dirty="0"/>
              <a:t>New Testament </a:t>
            </a:r>
            <a:r>
              <a:rPr lang="en-GB" dirty="0"/>
              <a:t>or the Christian Scriptures. The New Testament has twenty-seven books. They tell us the story of Jesus and his followers. The New Testament was written in Greek, a language that many people used and knew at the time of Jesus. </a:t>
            </a:r>
            <a:endParaRPr lang="en-GB" dirty="0">
              <a:highlight>
                <a:srgbClr val="00FF00"/>
              </a:highlight>
            </a:endParaRPr>
          </a:p>
          <a:p>
            <a:pPr marL="0" indent="0">
              <a:buNone/>
            </a:pPr>
            <a:endParaRPr lang="en-GB" sz="2000" dirty="0">
              <a:highlight>
                <a:srgbClr val="FFFF00"/>
              </a:highlight>
            </a:endParaRPr>
          </a:p>
          <a:p>
            <a:pPr lvl="0"/>
            <a:endParaRPr lang="en-GB" sz="2000" dirty="0">
              <a:highlight>
                <a:srgbClr val="FFFF00"/>
              </a:highlight>
            </a:endParaRPr>
          </a:p>
          <a:p>
            <a:pPr marL="0" indent="0">
              <a:buNone/>
            </a:pPr>
            <a:endParaRPr lang="en-GB" sz="1600" dirty="0"/>
          </a:p>
        </p:txBody>
      </p:sp>
      <p:sp>
        <p:nvSpPr>
          <p:cNvPr id="4" name="Slide Number Placeholder 3">
            <a:extLst>
              <a:ext uri="{FF2B5EF4-FFF2-40B4-BE49-F238E27FC236}">
                <a16:creationId xmlns:a16="http://schemas.microsoft.com/office/drawing/2014/main" id="{A667F5AA-35CA-45B6-9DC1-6E33C56AD2FA}"/>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51184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5B8BA-BFDD-4609-997C-E384B5A5F971}"/>
              </a:ext>
            </a:extLst>
          </p:cNvPr>
          <p:cNvSpPr>
            <a:spLocks noGrp="1"/>
          </p:cNvSpPr>
          <p:nvPr>
            <p:ph type="title"/>
          </p:nvPr>
        </p:nvSpPr>
        <p:spPr/>
        <p:txBody>
          <a:bodyPr>
            <a:normAutofit/>
          </a:bodyPr>
          <a:lstStyle/>
          <a:p>
            <a:r>
              <a:rPr lang="en-GB" sz="3200" b="1" dirty="0">
                <a:latin typeface="+mn-lt"/>
              </a:rPr>
              <a:t>What the Church teaches about the relationship between the Old Testament and the New Testament …</a:t>
            </a:r>
          </a:p>
        </p:txBody>
      </p:sp>
      <p:sp>
        <p:nvSpPr>
          <p:cNvPr id="3" name="Content Placeholder 2">
            <a:extLst>
              <a:ext uri="{FF2B5EF4-FFF2-40B4-BE49-F238E27FC236}">
                <a16:creationId xmlns:a16="http://schemas.microsoft.com/office/drawing/2014/main" id="{A5EC91EF-2456-49BD-96EC-C5CB48F8A4FE}"/>
              </a:ext>
            </a:extLst>
          </p:cNvPr>
          <p:cNvSpPr>
            <a:spLocks noGrp="1"/>
          </p:cNvSpPr>
          <p:nvPr>
            <p:ph idx="1"/>
          </p:nvPr>
        </p:nvSpPr>
        <p:spPr>
          <a:xfrm>
            <a:off x="838200" y="1825625"/>
            <a:ext cx="10515600" cy="3753540"/>
          </a:xfrm>
          <a:solidFill>
            <a:schemeClr val="accent1">
              <a:lumMod val="20000"/>
              <a:lumOff val="80000"/>
            </a:schemeClr>
          </a:solidFill>
        </p:spPr>
        <p:txBody>
          <a:bodyPr>
            <a:normAutofit fontScale="92500" lnSpcReduction="10000"/>
          </a:bodyPr>
          <a:lstStyle/>
          <a:p>
            <a:pPr marL="0" indent="0">
              <a:buNone/>
            </a:pPr>
            <a:endParaRPr lang="en-GB" dirty="0"/>
          </a:p>
          <a:p>
            <a:pPr marL="0" indent="0">
              <a:buNone/>
            </a:pPr>
            <a:r>
              <a:rPr lang="en-GB" dirty="0"/>
              <a:t>The </a:t>
            </a:r>
            <a:r>
              <a:rPr lang="en-GB" i="1" dirty="0"/>
              <a:t>Catechism of the Catholic Church</a:t>
            </a:r>
            <a:r>
              <a:rPr lang="en-GB" dirty="0"/>
              <a:t> states: </a:t>
            </a:r>
          </a:p>
          <a:p>
            <a:pPr marL="0" indent="0">
              <a:buNone/>
            </a:pPr>
            <a:r>
              <a:rPr lang="en-GB" dirty="0"/>
              <a:t>The unity of the two Testaments proceeds from the unity of God’s plan and his Revelation. The Old Testament prepares for the New and the New Testament fulfils the Old; the two shed light on each other; both are true Word of God. (paragraph no. 140)</a:t>
            </a:r>
          </a:p>
          <a:p>
            <a:pPr marL="457200" indent="0">
              <a:lnSpc>
                <a:spcPct val="90000"/>
              </a:lnSpc>
              <a:spcAft>
                <a:spcPts val="0"/>
              </a:spcAft>
              <a:buNone/>
            </a:pPr>
            <a:endParaRPr lang="en-GB" kern="1200" dirty="0">
              <a:solidFill>
                <a:srgbClr val="FF0000"/>
              </a:solidFill>
              <a:effectLst/>
              <a:ea typeface="Times New Roman" panose="02020603050405020304" pitchFamily="18" charset="0"/>
            </a:endParaRPr>
          </a:p>
          <a:p>
            <a:pPr marL="0" indent="0">
              <a:lnSpc>
                <a:spcPct val="90000"/>
              </a:lnSpc>
              <a:spcAft>
                <a:spcPts val="0"/>
              </a:spcAft>
              <a:buNone/>
            </a:pPr>
            <a:r>
              <a:rPr lang="en-GB" kern="1200" dirty="0">
                <a:effectLst/>
                <a:ea typeface="Times New Roman" panose="02020603050405020304" pitchFamily="18" charset="0"/>
              </a:rPr>
              <a:t>The Old Testament is an indispensable</a:t>
            </a:r>
            <a:r>
              <a:rPr lang="en-GB" sz="1800" dirty="0">
                <a:effectLst/>
              </a:rPr>
              <a:t> </a:t>
            </a:r>
            <a:r>
              <a:rPr lang="en-GB" kern="1200" dirty="0">
                <a:effectLst/>
                <a:ea typeface="Times New Roman" panose="02020603050405020304" pitchFamily="18" charset="0"/>
              </a:rPr>
              <a:t> part of Sacred Scripture. (paragraph no. 121)</a:t>
            </a:r>
            <a:endParaRPr lang="en-IE" dirty="0">
              <a:effectLst/>
            </a:endParaRPr>
          </a:p>
          <a:p>
            <a:pPr marL="0" indent="0">
              <a:buNone/>
            </a:pP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36596835-95F8-41BC-81E5-AF2E9C9E36C7}"/>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3274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C3C0B-3D01-40CC-A4F2-9819B7E3B022}"/>
              </a:ext>
            </a:extLst>
          </p:cNvPr>
          <p:cNvSpPr>
            <a:spLocks noGrp="1"/>
          </p:cNvSpPr>
          <p:nvPr>
            <p:ph type="title"/>
          </p:nvPr>
        </p:nvSpPr>
        <p:spPr>
          <a:xfrm>
            <a:off x="880031" y="695641"/>
            <a:ext cx="10515600" cy="513010"/>
          </a:xfrm>
        </p:spPr>
        <p:txBody>
          <a:bodyPr>
            <a:normAutofit fontScale="90000"/>
          </a:bodyPr>
          <a:lstStyle/>
          <a:p>
            <a:br>
              <a:rPr lang="en-GB" dirty="0"/>
            </a:br>
            <a:r>
              <a:rPr lang="en-GB" sz="3600" b="1" dirty="0">
                <a:latin typeface="+mn-lt"/>
              </a:rPr>
              <a:t>Why Christians read the Bible …</a:t>
            </a:r>
          </a:p>
        </p:txBody>
      </p:sp>
      <p:sp>
        <p:nvSpPr>
          <p:cNvPr id="3" name="Content Placeholder 2">
            <a:extLst>
              <a:ext uri="{FF2B5EF4-FFF2-40B4-BE49-F238E27FC236}">
                <a16:creationId xmlns:a16="http://schemas.microsoft.com/office/drawing/2014/main" id="{5BDFABD5-765B-498F-B250-AA53869A3D87}"/>
              </a:ext>
            </a:extLst>
          </p:cNvPr>
          <p:cNvSpPr>
            <a:spLocks noGrp="1"/>
          </p:cNvSpPr>
          <p:nvPr>
            <p:ph idx="1"/>
          </p:nvPr>
        </p:nvSpPr>
        <p:spPr>
          <a:xfrm>
            <a:off x="880031" y="1810240"/>
            <a:ext cx="10515600" cy="1972260"/>
          </a:xfrm>
        </p:spPr>
        <p:txBody>
          <a:bodyPr>
            <a:normAutofit fontScale="70000" lnSpcReduction="20000"/>
          </a:bodyPr>
          <a:lstStyle/>
          <a:p>
            <a:pPr marL="0" indent="0">
              <a:buNone/>
            </a:pPr>
            <a:endParaRPr lang="en-GB" sz="3200" dirty="0"/>
          </a:p>
          <a:p>
            <a:pPr marL="0" indent="0">
              <a:buNone/>
            </a:pPr>
            <a:r>
              <a:rPr lang="en-GB" sz="3200" dirty="0"/>
              <a:t>Christians consider the Bible to be a very special book. They believe it is one of the main ways by which God speaks to them. Christians believe that the Bible is the Word of God.</a:t>
            </a:r>
          </a:p>
          <a:p>
            <a:pPr marL="0" indent="0">
              <a:buNone/>
            </a:pPr>
            <a:endParaRPr lang="en-GB" sz="3200" dirty="0"/>
          </a:p>
          <a:p>
            <a:pPr marL="0" indent="0">
              <a:buNone/>
            </a:pPr>
            <a:r>
              <a:rPr lang="en-GB" sz="3200" dirty="0"/>
              <a:t>Christians read the Bible when they need guidance, comfort or encouragement.  </a:t>
            </a:r>
          </a:p>
          <a:p>
            <a:pPr marL="0" indent="0">
              <a:buNone/>
            </a:pPr>
            <a:endParaRPr lang="en-GB" sz="3200" dirty="0"/>
          </a:p>
          <a:p>
            <a:endParaRPr lang="en-GB" dirty="0"/>
          </a:p>
        </p:txBody>
      </p:sp>
      <p:sp>
        <p:nvSpPr>
          <p:cNvPr id="4" name="Slide Number Placeholder 3">
            <a:extLst>
              <a:ext uri="{FF2B5EF4-FFF2-40B4-BE49-F238E27FC236}">
                <a16:creationId xmlns:a16="http://schemas.microsoft.com/office/drawing/2014/main" id="{2378C9AC-D1C2-4800-8051-6EFEA284BE0E}"/>
              </a:ext>
            </a:extLst>
          </p:cNvPr>
          <p:cNvSpPr>
            <a:spLocks noGrp="1"/>
          </p:cNvSpPr>
          <p:nvPr>
            <p:ph type="sldNum" sz="quarter" idx="12"/>
          </p:nvPr>
        </p:nvSpPr>
        <p:spPr/>
        <p:txBody>
          <a:bodyPr/>
          <a:lstStyle/>
          <a:p>
            <a:fld id="{F7A020AB-42F3-4845-B1BE-FD6316F4739F}" type="slidenum">
              <a:rPr lang="en-GB" smtClean="0"/>
              <a:t>7</a:t>
            </a:fld>
            <a:endParaRPr lang="en-GB"/>
          </a:p>
        </p:txBody>
      </p:sp>
      <p:sp>
        <p:nvSpPr>
          <p:cNvPr id="5" name="TextBox 4">
            <a:extLst>
              <a:ext uri="{FF2B5EF4-FFF2-40B4-BE49-F238E27FC236}">
                <a16:creationId xmlns:a16="http://schemas.microsoft.com/office/drawing/2014/main" id="{49F43524-3EF3-4E6D-BDB5-014F66381280}"/>
              </a:ext>
            </a:extLst>
          </p:cNvPr>
          <p:cNvSpPr txBox="1"/>
          <p:nvPr/>
        </p:nvSpPr>
        <p:spPr>
          <a:xfrm>
            <a:off x="1312764" y="3829355"/>
            <a:ext cx="9650135" cy="1138773"/>
          </a:xfrm>
          <a:prstGeom prst="rect">
            <a:avLst/>
          </a:prstGeom>
          <a:solidFill>
            <a:schemeClr val="accent1">
              <a:lumMod val="20000"/>
              <a:lumOff val="80000"/>
            </a:schemeClr>
          </a:solidFill>
        </p:spPr>
        <p:txBody>
          <a:bodyPr wrap="square" rtlCol="0">
            <a:spAutoFit/>
          </a:bodyPr>
          <a:lstStyle/>
          <a:p>
            <a:r>
              <a:rPr lang="en-GB" sz="2400" dirty="0"/>
              <a:t>‘The Bible is not meant to be placed on a shelf, but to be in your hands, to read often – every day, both on your own and together with others…’  </a:t>
            </a:r>
            <a:r>
              <a:rPr lang="en-GB" sz="2000" dirty="0"/>
              <a:t>(Pope Francis)</a:t>
            </a:r>
            <a:endParaRPr lang="en-GB" dirty="0"/>
          </a:p>
        </p:txBody>
      </p:sp>
    </p:spTree>
    <p:extLst>
      <p:ext uri="{BB962C8B-B14F-4D97-AF65-F5344CB8AC3E}">
        <p14:creationId xmlns:p14="http://schemas.microsoft.com/office/powerpoint/2010/main" val="2812404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p:txBody>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682190" y="1131762"/>
            <a:ext cx="4687202" cy="5163016"/>
          </a:xfrm>
        </p:spPr>
        <p:txBody>
          <a:bodyPr>
            <a:normAutofit fontScale="70000" lnSpcReduction="20000"/>
          </a:bodyPr>
          <a:lstStyle/>
          <a:p>
            <a:pPr marL="0" indent="0">
              <a:buNone/>
            </a:pPr>
            <a:r>
              <a:rPr lang="en-GB" i="1" dirty="0"/>
              <a:t>Sign of the Cross</a:t>
            </a:r>
            <a:r>
              <a:rPr lang="en-GB" dirty="0"/>
              <a:t> </a:t>
            </a:r>
          </a:p>
          <a:p>
            <a:pPr marL="0" indent="0">
              <a:buNone/>
            </a:pPr>
            <a:endParaRPr lang="en-GB" sz="1300" b="1" dirty="0"/>
          </a:p>
          <a:p>
            <a:pPr marL="0" indent="0">
              <a:buNone/>
            </a:pPr>
            <a:r>
              <a:rPr lang="en-GB" b="1" dirty="0"/>
              <a:t>Teacher</a:t>
            </a:r>
            <a:endParaRPr lang="en-GB" dirty="0"/>
          </a:p>
          <a:p>
            <a:pPr marL="0" indent="0">
              <a:buNone/>
            </a:pPr>
            <a:r>
              <a:rPr lang="en-GB" dirty="0"/>
              <a:t>The Bible is full of stories about God’s love for his people. These stories also tell us of how people placed their trust in God. They looked back and saw that God was with people from the beginning of time.  </a:t>
            </a:r>
          </a:p>
          <a:p>
            <a:pPr marL="0" indent="0">
              <a:buNone/>
            </a:pPr>
            <a:endParaRPr lang="en-GB" sz="1300" dirty="0"/>
          </a:p>
          <a:p>
            <a:pPr marL="0" indent="0">
              <a:buNone/>
            </a:pPr>
            <a:r>
              <a:rPr lang="en-GB" dirty="0"/>
              <a:t>The writer of Psalm 90 says: </a:t>
            </a:r>
          </a:p>
          <a:p>
            <a:pPr marL="263525" indent="0">
              <a:buNone/>
            </a:pPr>
            <a:r>
              <a:rPr lang="en-GB" dirty="0"/>
              <a:t>O Lord, you have been our home.  </a:t>
            </a:r>
          </a:p>
          <a:p>
            <a:pPr marL="263525" indent="0">
              <a:buNone/>
            </a:pPr>
            <a:r>
              <a:rPr lang="en-GB" dirty="0"/>
              <a:t>Before you created the hills or brought the world into being,</a:t>
            </a:r>
          </a:p>
          <a:p>
            <a:pPr marL="263525" indent="0">
              <a:buNone/>
            </a:pPr>
            <a:r>
              <a:rPr lang="en-GB" dirty="0"/>
              <a:t>you were eternally God, </a:t>
            </a:r>
          </a:p>
          <a:p>
            <a:pPr marL="263525" indent="0">
              <a:buNone/>
            </a:pPr>
            <a:r>
              <a:rPr lang="en-GB" dirty="0"/>
              <a:t>and you will be God forever.</a:t>
            </a:r>
          </a:p>
          <a:p>
            <a:pPr marL="0" indent="0">
              <a:buNone/>
            </a:pPr>
            <a:endParaRPr lang="en-GB" dirty="0"/>
          </a:p>
          <a:p>
            <a:pPr marL="0" indent="0">
              <a:buNone/>
            </a:pPr>
            <a:r>
              <a:rPr lang="en-GB" dirty="0"/>
              <a:t>So, like the people who wrote the Bible, we take a moment to praise and thank God.</a:t>
            </a:r>
          </a:p>
          <a:p>
            <a:pPr marL="0" indent="0">
              <a:buNone/>
            </a:pPr>
            <a:endParaRPr lang="en-GB" sz="20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8</a:t>
            </a:fld>
            <a:endParaRPr lang="en-GB"/>
          </a:p>
        </p:txBody>
      </p:sp>
      <p:sp>
        <p:nvSpPr>
          <p:cNvPr id="6" name="Rectangle 5">
            <a:extLst>
              <a:ext uri="{FF2B5EF4-FFF2-40B4-BE49-F238E27FC236}">
                <a16:creationId xmlns:a16="http://schemas.microsoft.com/office/drawing/2014/main" id="{BCD9B0BF-092B-4F0A-B4E7-0F3FC1710C04}"/>
              </a:ext>
            </a:extLst>
          </p:cNvPr>
          <p:cNvSpPr/>
          <p:nvPr/>
        </p:nvSpPr>
        <p:spPr>
          <a:xfrm>
            <a:off x="5925541" y="1185526"/>
            <a:ext cx="6213009" cy="5055487"/>
          </a:xfrm>
          <a:prstGeom prst="rect">
            <a:avLst/>
          </a:prstGeom>
        </p:spPr>
        <p:txBody>
          <a:bodyPr wrap="square">
            <a:spAutoFit/>
          </a:bodyPr>
          <a:lstStyle/>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First of all, we become quiet and still. </a:t>
            </a:r>
            <a:r>
              <a:rPr lang="en-GB" sz="2000" i="1" dirty="0">
                <a:latin typeface="Calibri" panose="020F0502020204030204" pitchFamily="34" charset="0"/>
                <a:ea typeface="Calibri" panose="020F0502020204030204" pitchFamily="34" charset="0"/>
                <a:cs typeface="Times New Roman" panose="02020603050405020304" pitchFamily="18" charset="0"/>
              </a:rPr>
              <a:t>(Pause)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We become aware of our breathing. </a:t>
            </a:r>
            <a:r>
              <a:rPr lang="en-GB" sz="2000" i="1" dirty="0">
                <a:latin typeface="Calibri" panose="020F0502020204030204" pitchFamily="34" charset="0"/>
                <a:ea typeface="Calibri" panose="020F0502020204030204" pitchFamily="34" charset="0"/>
                <a:cs typeface="Times New Roman" panose="02020603050405020304" pitchFamily="18" charset="0"/>
              </a:rPr>
              <a:t>(Pause)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We remember that God is with us.  </a:t>
            </a:r>
            <a:r>
              <a:rPr lang="en-GB" sz="2000" i="1" dirty="0">
                <a:latin typeface="Calibri" panose="020F0502020204030204" pitchFamily="34" charset="0"/>
                <a:ea typeface="Calibri" panose="020F0502020204030204" pitchFamily="34" charset="0"/>
                <a:cs typeface="Times New Roman" panose="02020603050405020304" pitchFamily="18" charset="0"/>
              </a:rPr>
              <a:t>(Pause)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Now that we are quiet and still, we repeat the phrase from the psalm:</a:t>
            </a: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O Lord, in all generations you have been our home.  </a:t>
            </a:r>
          </a:p>
          <a:p>
            <a:pPr>
              <a:lnSpc>
                <a:spcPct val="107000"/>
              </a:lnSpc>
              <a:spcAft>
                <a:spcPts val="800"/>
              </a:spcAft>
            </a:pPr>
            <a:r>
              <a:rPr lang="en-GB" sz="2000" b="1" dirty="0">
                <a:latin typeface="Calibri" panose="020F0502020204030204" pitchFamily="34" charset="0"/>
                <a:ea typeface="Calibri" panose="020F0502020204030204" pitchFamily="34" charset="0"/>
                <a:cs typeface="Times New Roman" panose="02020603050405020304" pitchFamily="18" charset="0"/>
              </a:rPr>
              <a:t>All</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O Lord, in all generations you have been our home. (x3)</a:t>
            </a:r>
          </a:p>
          <a:p>
            <a:pPr>
              <a:lnSpc>
                <a:spcPct val="107000"/>
              </a:lnSpc>
              <a:spcAft>
                <a:spcPts val="800"/>
              </a:spcAft>
            </a:pPr>
            <a:endParaRPr lang="en-GB" sz="20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b="1">
                <a:latin typeface="Calibri" panose="020F0502020204030204" pitchFamily="34" charset="0"/>
                <a:ea typeface="Calibri" panose="020F0502020204030204" pitchFamily="34" charset="0"/>
                <a:cs typeface="Times New Roman" panose="02020603050405020304" pitchFamily="18" charset="0"/>
              </a:rPr>
              <a:t>Teacher</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Repeat this phrase silently in your hearts. </a:t>
            </a:r>
            <a:r>
              <a:rPr lang="en-GB" sz="2000" i="1" dirty="0">
                <a:latin typeface="Calibri" panose="020F0502020204030204" pitchFamily="34" charset="0"/>
                <a:ea typeface="Calibri" panose="020F0502020204030204" pitchFamily="34" charset="0"/>
                <a:cs typeface="Times New Roman" panose="02020603050405020304" pitchFamily="18" charset="0"/>
              </a:rPr>
              <a:t>(Pause)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i="1" dirty="0">
                <a:latin typeface="Calibri" panose="020F0502020204030204" pitchFamily="34" charset="0"/>
                <a:ea typeface="Calibri" panose="020F0502020204030204" pitchFamily="34" charset="0"/>
                <a:cs typeface="Times New Roman" panose="02020603050405020304" pitchFamily="18" charset="0"/>
              </a:rPr>
              <a:t>Sign of the Cross</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775</Words>
  <Application>Microsoft Office PowerPoint</Application>
  <PresentationFormat>Widescreen</PresentationFormat>
  <Paragraphs>85</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Fully Alive 1 Year 8</vt:lpstr>
      <vt:lpstr>Learning Intentions </vt:lpstr>
      <vt:lpstr>The Bible – A Library of Books</vt:lpstr>
      <vt:lpstr>The Books of the Bible</vt:lpstr>
      <vt:lpstr>The Old Testament and the New Testament</vt:lpstr>
      <vt:lpstr>What the Church teaches about the relationship between the Old Testament and the New Testament …</vt:lpstr>
      <vt:lpstr> Why Christians read the Bible …</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51</cp:revision>
  <dcterms:created xsi:type="dcterms:W3CDTF">2020-07-06T19:31:10Z</dcterms:created>
  <dcterms:modified xsi:type="dcterms:W3CDTF">2020-09-01T15:07:01Z</dcterms:modified>
</cp:coreProperties>
</file>